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64"/>
  </p:notesMasterIdLst>
  <p:sldIdLst>
    <p:sldId id="256" r:id="rId2"/>
    <p:sldId id="257" r:id="rId3"/>
    <p:sldId id="262" r:id="rId4"/>
    <p:sldId id="263" r:id="rId5"/>
    <p:sldId id="293" r:id="rId6"/>
    <p:sldId id="294" r:id="rId7"/>
    <p:sldId id="295" r:id="rId8"/>
    <p:sldId id="322" r:id="rId9"/>
    <p:sldId id="303" r:id="rId10"/>
    <p:sldId id="312" r:id="rId11"/>
    <p:sldId id="296" r:id="rId12"/>
    <p:sldId id="310" r:id="rId13"/>
    <p:sldId id="313" r:id="rId14"/>
    <p:sldId id="314" r:id="rId15"/>
    <p:sldId id="307" r:id="rId16"/>
    <p:sldId id="297" r:id="rId17"/>
    <p:sldId id="317" r:id="rId18"/>
    <p:sldId id="316" r:id="rId19"/>
    <p:sldId id="265" r:id="rId20"/>
    <p:sldId id="264" r:id="rId21"/>
    <p:sldId id="266" r:id="rId22"/>
    <p:sldId id="267" r:id="rId23"/>
    <p:sldId id="268" r:id="rId24"/>
    <p:sldId id="269" r:id="rId25"/>
    <p:sldId id="329" r:id="rId26"/>
    <p:sldId id="330" r:id="rId27"/>
    <p:sldId id="331" r:id="rId28"/>
    <p:sldId id="332" r:id="rId29"/>
    <p:sldId id="333" r:id="rId30"/>
    <p:sldId id="271" r:id="rId31"/>
    <p:sldId id="272" r:id="rId32"/>
    <p:sldId id="318" r:id="rId33"/>
    <p:sldId id="273" r:id="rId34"/>
    <p:sldId id="274" r:id="rId35"/>
    <p:sldId id="275" r:id="rId36"/>
    <p:sldId id="276" r:id="rId37"/>
    <p:sldId id="277" r:id="rId38"/>
    <p:sldId id="278" r:id="rId39"/>
    <p:sldId id="279" r:id="rId40"/>
    <p:sldId id="280" r:id="rId41"/>
    <p:sldId id="281" r:id="rId42"/>
    <p:sldId id="319" r:id="rId43"/>
    <p:sldId id="282" r:id="rId44"/>
    <p:sldId id="283" r:id="rId45"/>
    <p:sldId id="284" r:id="rId46"/>
    <p:sldId id="285" r:id="rId47"/>
    <p:sldId id="286" r:id="rId48"/>
    <p:sldId id="287" r:id="rId49"/>
    <p:sldId id="288" r:id="rId50"/>
    <p:sldId id="289" r:id="rId51"/>
    <p:sldId id="290" r:id="rId52"/>
    <p:sldId id="291" r:id="rId53"/>
    <p:sldId id="323" r:id="rId54"/>
    <p:sldId id="324" r:id="rId55"/>
    <p:sldId id="326" r:id="rId56"/>
    <p:sldId id="325" r:id="rId57"/>
    <p:sldId id="327" r:id="rId58"/>
    <p:sldId id="328" r:id="rId59"/>
    <p:sldId id="306" r:id="rId60"/>
    <p:sldId id="304" r:id="rId61"/>
    <p:sldId id="305" r:id="rId62"/>
    <p:sldId id="299"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a:srgbClr val="9933FF"/>
    <a:srgbClr val="4C04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81" d="100"/>
          <a:sy n="81" d="100"/>
        </p:scale>
        <p:origin x="1459"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18.png"/><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20.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F5F909-534D-4838-B232-CFFF1311944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0152089-DF7C-4B33-9006-6E43546E4825}">
      <dgm:prSet/>
      <dgm:spPr/>
      <dgm:t>
        <a:bodyPr/>
        <a:lstStyle/>
        <a:p>
          <a:pPr>
            <a:defRPr cap="all"/>
          </a:pPr>
          <a:r>
            <a:rPr lang="en-US" dirty="0">
              <a:latin typeface="Narkisim" pitchFamily="34" charset="-79"/>
              <a:cs typeface="Narkisim" pitchFamily="34" charset="-79"/>
            </a:rPr>
            <a:t>ABSTRACT</a:t>
          </a:r>
        </a:p>
      </dgm:t>
    </dgm:pt>
    <dgm:pt modelId="{30E31F04-D25B-404F-A68B-A4BBA0F083BA}" type="parTrans" cxnId="{26DF71F2-7E56-4C81-B6B1-8C8FD95E26E4}">
      <dgm:prSet/>
      <dgm:spPr/>
      <dgm:t>
        <a:bodyPr/>
        <a:lstStyle/>
        <a:p>
          <a:endParaRPr lang="en-US"/>
        </a:p>
      </dgm:t>
    </dgm:pt>
    <dgm:pt modelId="{685C21F7-9251-487E-AAD4-0F0580BDA01E}" type="sibTrans" cxnId="{26DF71F2-7E56-4C81-B6B1-8C8FD95E26E4}">
      <dgm:prSet/>
      <dgm:spPr/>
      <dgm:t>
        <a:bodyPr/>
        <a:lstStyle/>
        <a:p>
          <a:endParaRPr lang="en-US"/>
        </a:p>
      </dgm:t>
    </dgm:pt>
    <dgm:pt modelId="{DDB982E8-FF3F-4E16-AA83-60D337E7F2B6}">
      <dgm:prSet/>
      <dgm:spPr/>
      <dgm:t>
        <a:bodyPr/>
        <a:lstStyle/>
        <a:p>
          <a:pPr>
            <a:defRPr cap="all"/>
          </a:pPr>
          <a:r>
            <a:rPr lang="en-US" dirty="0">
              <a:latin typeface="Narkisim" pitchFamily="34" charset="-79"/>
              <a:cs typeface="Narkisim" pitchFamily="34" charset="-79"/>
            </a:rPr>
            <a:t>OBJECTIVES</a:t>
          </a:r>
        </a:p>
      </dgm:t>
    </dgm:pt>
    <dgm:pt modelId="{2136A98F-D925-4C38-A74E-456C2FD7E976}" type="parTrans" cxnId="{58F45EA6-FA88-40FD-A7C7-868F8710F706}">
      <dgm:prSet/>
      <dgm:spPr/>
      <dgm:t>
        <a:bodyPr/>
        <a:lstStyle/>
        <a:p>
          <a:endParaRPr lang="en-US"/>
        </a:p>
      </dgm:t>
    </dgm:pt>
    <dgm:pt modelId="{152F771D-84D4-4383-A976-96CADF743F02}" type="sibTrans" cxnId="{58F45EA6-FA88-40FD-A7C7-868F8710F706}">
      <dgm:prSet/>
      <dgm:spPr/>
      <dgm:t>
        <a:bodyPr/>
        <a:lstStyle/>
        <a:p>
          <a:endParaRPr lang="en-US"/>
        </a:p>
      </dgm:t>
    </dgm:pt>
    <dgm:pt modelId="{B00DA4B7-F18E-4D4C-A493-39E89A0F92F4}">
      <dgm:prSet/>
      <dgm:spPr/>
      <dgm:t>
        <a:bodyPr/>
        <a:lstStyle/>
        <a:p>
          <a:pPr>
            <a:defRPr cap="all"/>
          </a:pPr>
          <a:r>
            <a:rPr lang="en-US" dirty="0">
              <a:latin typeface="Narkisim" pitchFamily="34" charset="-79"/>
              <a:cs typeface="Narkisim" pitchFamily="34" charset="-79"/>
            </a:rPr>
            <a:t>METHODOLOGY</a:t>
          </a:r>
        </a:p>
      </dgm:t>
    </dgm:pt>
    <dgm:pt modelId="{C788F0A2-4207-4330-B935-27F9222314FB}" type="parTrans" cxnId="{60B5949C-DABB-440C-B7E9-724AF9C12B00}">
      <dgm:prSet/>
      <dgm:spPr/>
      <dgm:t>
        <a:bodyPr/>
        <a:lstStyle/>
        <a:p>
          <a:endParaRPr lang="en-US"/>
        </a:p>
      </dgm:t>
    </dgm:pt>
    <dgm:pt modelId="{9F1A3892-753F-4493-97AF-3A7F8EA58FDC}" type="sibTrans" cxnId="{60B5949C-DABB-440C-B7E9-724AF9C12B00}">
      <dgm:prSet/>
      <dgm:spPr/>
      <dgm:t>
        <a:bodyPr/>
        <a:lstStyle/>
        <a:p>
          <a:endParaRPr lang="en-US"/>
        </a:p>
      </dgm:t>
    </dgm:pt>
    <dgm:pt modelId="{8BC9077D-5200-4A81-A9E0-A3C2FEAE8AF7}">
      <dgm:prSet/>
      <dgm:spPr/>
      <dgm:t>
        <a:bodyPr/>
        <a:lstStyle/>
        <a:p>
          <a:pPr>
            <a:defRPr cap="all"/>
          </a:pPr>
          <a:r>
            <a:rPr lang="en-US" dirty="0">
              <a:latin typeface="Narkisim" pitchFamily="34" charset="-79"/>
              <a:cs typeface="Narkisim" pitchFamily="34" charset="-79"/>
            </a:rPr>
            <a:t>FREQUENCY TABLES</a:t>
          </a:r>
        </a:p>
      </dgm:t>
    </dgm:pt>
    <dgm:pt modelId="{90B73065-02D7-4149-A4DD-B32BB8D5D90A}" type="parTrans" cxnId="{E1A887CC-1526-4D43-A06F-B1113999A35B}">
      <dgm:prSet/>
      <dgm:spPr/>
      <dgm:t>
        <a:bodyPr/>
        <a:lstStyle/>
        <a:p>
          <a:endParaRPr lang="en-US"/>
        </a:p>
      </dgm:t>
    </dgm:pt>
    <dgm:pt modelId="{63E8AB91-E6C3-45D4-A173-48201EB6931B}" type="sibTrans" cxnId="{E1A887CC-1526-4D43-A06F-B1113999A35B}">
      <dgm:prSet/>
      <dgm:spPr/>
      <dgm:t>
        <a:bodyPr/>
        <a:lstStyle/>
        <a:p>
          <a:endParaRPr lang="en-US"/>
        </a:p>
      </dgm:t>
    </dgm:pt>
    <dgm:pt modelId="{886E266E-5B63-4A8A-B37D-11EDD8C88863}">
      <dgm:prSet/>
      <dgm:spPr/>
      <dgm:t>
        <a:bodyPr/>
        <a:lstStyle/>
        <a:p>
          <a:pPr>
            <a:defRPr cap="all"/>
          </a:pPr>
          <a:r>
            <a:rPr lang="en-US" dirty="0">
              <a:latin typeface="Narkisim" pitchFamily="34" charset="-79"/>
              <a:cs typeface="Narkisim" pitchFamily="34" charset="-79"/>
            </a:rPr>
            <a:t>CHI SQUARE</a:t>
          </a:r>
        </a:p>
      </dgm:t>
    </dgm:pt>
    <dgm:pt modelId="{D00FF80D-55E7-4759-BB2A-72621A372565}" type="parTrans" cxnId="{B8464FBA-0A8D-460D-80E2-D2E927DC53C1}">
      <dgm:prSet/>
      <dgm:spPr/>
      <dgm:t>
        <a:bodyPr/>
        <a:lstStyle/>
        <a:p>
          <a:endParaRPr lang="en-US"/>
        </a:p>
      </dgm:t>
    </dgm:pt>
    <dgm:pt modelId="{71803339-59C0-4F8D-93BA-40FB585AF430}" type="sibTrans" cxnId="{B8464FBA-0A8D-460D-80E2-D2E927DC53C1}">
      <dgm:prSet/>
      <dgm:spPr/>
      <dgm:t>
        <a:bodyPr/>
        <a:lstStyle/>
        <a:p>
          <a:endParaRPr lang="en-US"/>
        </a:p>
      </dgm:t>
    </dgm:pt>
    <dgm:pt modelId="{3D653472-E08F-426B-AFC2-796DAB539BBC}">
      <dgm:prSet/>
      <dgm:spPr/>
      <dgm:t>
        <a:bodyPr/>
        <a:lstStyle/>
        <a:p>
          <a:pPr>
            <a:defRPr cap="all"/>
          </a:pPr>
          <a:r>
            <a:rPr lang="en-US" dirty="0">
              <a:latin typeface="Narkisim" pitchFamily="34" charset="-79"/>
              <a:cs typeface="Narkisim" pitchFamily="34" charset="-79"/>
            </a:rPr>
            <a:t>PROJECT REPORT</a:t>
          </a:r>
        </a:p>
      </dgm:t>
    </dgm:pt>
    <dgm:pt modelId="{D55C47A5-52E0-4DC2-8B5C-1DBEF2EF0F8C}" type="parTrans" cxnId="{075A9651-2551-436D-A642-33C868E4224E}">
      <dgm:prSet/>
      <dgm:spPr/>
      <dgm:t>
        <a:bodyPr/>
        <a:lstStyle/>
        <a:p>
          <a:endParaRPr lang="en-US"/>
        </a:p>
      </dgm:t>
    </dgm:pt>
    <dgm:pt modelId="{A304EF45-A825-4D08-84C9-02D2F83C8DFD}" type="sibTrans" cxnId="{075A9651-2551-436D-A642-33C868E4224E}">
      <dgm:prSet/>
      <dgm:spPr/>
      <dgm:t>
        <a:bodyPr/>
        <a:lstStyle/>
        <a:p>
          <a:endParaRPr lang="en-US"/>
        </a:p>
      </dgm:t>
    </dgm:pt>
    <dgm:pt modelId="{C95B8901-6E24-4BC7-AD58-4761C14135D6}">
      <dgm:prSet/>
      <dgm:spPr/>
      <dgm:t>
        <a:bodyPr/>
        <a:lstStyle/>
        <a:p>
          <a:pPr>
            <a:defRPr cap="all"/>
          </a:pPr>
          <a:r>
            <a:rPr lang="en-US" dirty="0">
              <a:latin typeface="Narkisim" pitchFamily="34" charset="-79"/>
              <a:cs typeface="Narkisim" pitchFamily="34" charset="-79"/>
            </a:rPr>
            <a:t>BIBILOGRAPHY</a:t>
          </a:r>
        </a:p>
      </dgm:t>
    </dgm:pt>
    <dgm:pt modelId="{D7BF0DD0-8902-43F2-9900-ADC47C21FA6E}" type="parTrans" cxnId="{24E6AF2C-6723-49B9-9CF2-ED92174A52FC}">
      <dgm:prSet/>
      <dgm:spPr/>
      <dgm:t>
        <a:bodyPr/>
        <a:lstStyle/>
        <a:p>
          <a:endParaRPr lang="en-US"/>
        </a:p>
      </dgm:t>
    </dgm:pt>
    <dgm:pt modelId="{8DEA72BD-27DC-46CD-933F-D0614B625B45}" type="sibTrans" cxnId="{24E6AF2C-6723-49B9-9CF2-ED92174A52FC}">
      <dgm:prSet/>
      <dgm:spPr/>
      <dgm:t>
        <a:bodyPr/>
        <a:lstStyle/>
        <a:p>
          <a:endParaRPr lang="en-US"/>
        </a:p>
      </dgm:t>
    </dgm:pt>
    <dgm:pt modelId="{2E9B2D9F-E411-4B67-9E53-98E3E8764244}">
      <dgm:prSet/>
      <dgm:spPr/>
      <dgm:t>
        <a:bodyPr/>
        <a:lstStyle/>
        <a:p>
          <a:pPr>
            <a:defRPr cap="all"/>
          </a:pPr>
          <a:r>
            <a:rPr lang="en-US" dirty="0">
              <a:latin typeface="Narkisim" pitchFamily="34" charset="-79"/>
              <a:cs typeface="Narkisim" pitchFamily="34" charset="-79"/>
            </a:rPr>
            <a:t>INTRODUCTION</a:t>
          </a:r>
        </a:p>
      </dgm:t>
    </dgm:pt>
    <dgm:pt modelId="{9DFE7FFD-1683-4938-8CB0-79E44A2F4FF0}" type="sibTrans" cxnId="{C6BCC56D-FE01-4FA9-949D-C1A95B8D701B}">
      <dgm:prSet/>
      <dgm:spPr/>
      <dgm:t>
        <a:bodyPr/>
        <a:lstStyle/>
        <a:p>
          <a:endParaRPr lang="en-US"/>
        </a:p>
      </dgm:t>
    </dgm:pt>
    <dgm:pt modelId="{07C0DC62-1B7D-48D6-A0AA-1850383A919B}" type="parTrans" cxnId="{C6BCC56D-FE01-4FA9-949D-C1A95B8D701B}">
      <dgm:prSet/>
      <dgm:spPr/>
      <dgm:t>
        <a:bodyPr/>
        <a:lstStyle/>
        <a:p>
          <a:endParaRPr lang="en-US"/>
        </a:p>
      </dgm:t>
    </dgm:pt>
    <dgm:pt modelId="{329CE1E7-D5A1-4FFC-8DD0-92183A352ACE}" type="pres">
      <dgm:prSet presAssocID="{D2F5F909-534D-4838-B232-CFFF13119442}" presName="root" presStyleCnt="0">
        <dgm:presLayoutVars>
          <dgm:dir/>
          <dgm:resizeHandles val="exact"/>
        </dgm:presLayoutVars>
      </dgm:prSet>
      <dgm:spPr/>
    </dgm:pt>
    <dgm:pt modelId="{FC9878D4-6C3B-445B-B092-4A79C273D6AC}" type="pres">
      <dgm:prSet presAssocID="{E0152089-DF7C-4B33-9006-6E43546E4825}" presName="compNode" presStyleCnt="0"/>
      <dgm:spPr/>
    </dgm:pt>
    <dgm:pt modelId="{D9749FC2-0AF0-4018-8401-249BFEE11742}" type="pres">
      <dgm:prSet presAssocID="{E0152089-DF7C-4B33-9006-6E43546E4825}" presName="iconBgRect" presStyleLbl="bgShp" presStyleIdx="0" presStyleCnt="8"/>
      <dgm:spPr>
        <a:prstGeom prst="round2DiagRect">
          <a:avLst>
            <a:gd name="adj1" fmla="val 29727"/>
            <a:gd name="adj2" fmla="val 0"/>
          </a:avLst>
        </a:prstGeom>
      </dgm:spPr>
    </dgm:pt>
    <dgm:pt modelId="{EA071F63-F29D-45A5-9DAE-064AAE6D8474}" type="pres">
      <dgm:prSet presAssocID="{E0152089-DF7C-4B33-9006-6E43546E482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9B66A739-1211-4974-8252-9BE709C37B89}" type="pres">
      <dgm:prSet presAssocID="{E0152089-DF7C-4B33-9006-6E43546E4825}" presName="spaceRect" presStyleCnt="0"/>
      <dgm:spPr/>
    </dgm:pt>
    <dgm:pt modelId="{D48CE6CF-661B-4FBA-826D-28505F7F611A}" type="pres">
      <dgm:prSet presAssocID="{E0152089-DF7C-4B33-9006-6E43546E4825}" presName="textRect" presStyleLbl="revTx" presStyleIdx="0" presStyleCnt="8" custAng="0">
        <dgm:presLayoutVars>
          <dgm:chMax val="1"/>
          <dgm:chPref val="1"/>
        </dgm:presLayoutVars>
      </dgm:prSet>
      <dgm:spPr/>
    </dgm:pt>
    <dgm:pt modelId="{114568CB-300C-4D1B-9079-08FFAD866769}" type="pres">
      <dgm:prSet presAssocID="{685C21F7-9251-487E-AAD4-0F0580BDA01E}" presName="sibTrans" presStyleCnt="0"/>
      <dgm:spPr/>
    </dgm:pt>
    <dgm:pt modelId="{A36B1747-9DAE-4B09-A116-EC805DB5DD38}" type="pres">
      <dgm:prSet presAssocID="{2E9B2D9F-E411-4B67-9E53-98E3E8764244}" presName="compNode" presStyleCnt="0"/>
      <dgm:spPr/>
    </dgm:pt>
    <dgm:pt modelId="{60EC29F0-CD9A-4F05-AFD7-64B695C97AEC}" type="pres">
      <dgm:prSet presAssocID="{2E9B2D9F-E411-4B67-9E53-98E3E8764244}" presName="iconBgRect" presStyleLbl="bgShp" presStyleIdx="1" presStyleCnt="8"/>
      <dgm:spPr>
        <a:prstGeom prst="round2DiagRect">
          <a:avLst>
            <a:gd name="adj1" fmla="val 29727"/>
            <a:gd name="adj2" fmla="val 0"/>
          </a:avLst>
        </a:prstGeom>
      </dgm:spPr>
    </dgm:pt>
    <dgm:pt modelId="{43C20782-7C08-48A7-9481-303430B8529B}" type="pres">
      <dgm:prSet presAssocID="{2E9B2D9F-E411-4B67-9E53-98E3E876424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79E0CED-1830-428D-9AEC-BA65FCFB54F9}" type="pres">
      <dgm:prSet presAssocID="{2E9B2D9F-E411-4B67-9E53-98E3E8764244}" presName="spaceRect" presStyleCnt="0"/>
      <dgm:spPr/>
    </dgm:pt>
    <dgm:pt modelId="{7F79786D-EB0E-44E6-A088-9ADDE728505B}" type="pres">
      <dgm:prSet presAssocID="{2E9B2D9F-E411-4B67-9E53-98E3E8764244}" presName="textRect" presStyleLbl="revTx" presStyleIdx="1" presStyleCnt="8">
        <dgm:presLayoutVars>
          <dgm:chMax val="1"/>
          <dgm:chPref val="1"/>
        </dgm:presLayoutVars>
      </dgm:prSet>
      <dgm:spPr/>
    </dgm:pt>
    <dgm:pt modelId="{8760F67E-5A2E-41F0-8E65-9392A758B7FE}" type="pres">
      <dgm:prSet presAssocID="{9DFE7FFD-1683-4938-8CB0-79E44A2F4FF0}" presName="sibTrans" presStyleCnt="0"/>
      <dgm:spPr/>
    </dgm:pt>
    <dgm:pt modelId="{0A771837-4F60-42F6-AED5-75517EC8875E}" type="pres">
      <dgm:prSet presAssocID="{DDB982E8-FF3F-4E16-AA83-60D337E7F2B6}" presName="compNode" presStyleCnt="0"/>
      <dgm:spPr/>
    </dgm:pt>
    <dgm:pt modelId="{802B1F51-C08D-4EA0-B923-76974C51130D}" type="pres">
      <dgm:prSet presAssocID="{DDB982E8-FF3F-4E16-AA83-60D337E7F2B6}" presName="iconBgRect" presStyleLbl="bgShp" presStyleIdx="2" presStyleCnt="8"/>
      <dgm:spPr>
        <a:prstGeom prst="round2DiagRect">
          <a:avLst>
            <a:gd name="adj1" fmla="val 29727"/>
            <a:gd name="adj2" fmla="val 0"/>
          </a:avLst>
        </a:prstGeom>
      </dgm:spPr>
    </dgm:pt>
    <dgm:pt modelId="{09E8658D-764A-481B-AA8D-2CD1B5369510}" type="pres">
      <dgm:prSet presAssocID="{DDB982E8-FF3F-4E16-AA83-60D337E7F2B6}"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ED2FC77-0CAE-44D7-B045-2903A81887B8}" type="pres">
      <dgm:prSet presAssocID="{DDB982E8-FF3F-4E16-AA83-60D337E7F2B6}" presName="spaceRect" presStyleCnt="0"/>
      <dgm:spPr/>
    </dgm:pt>
    <dgm:pt modelId="{5B3065CD-9CEC-48C6-8B43-9E085CCBE838}" type="pres">
      <dgm:prSet presAssocID="{DDB982E8-FF3F-4E16-AA83-60D337E7F2B6}" presName="textRect" presStyleLbl="revTx" presStyleIdx="2" presStyleCnt="8">
        <dgm:presLayoutVars>
          <dgm:chMax val="1"/>
          <dgm:chPref val="1"/>
        </dgm:presLayoutVars>
      </dgm:prSet>
      <dgm:spPr/>
    </dgm:pt>
    <dgm:pt modelId="{2D9A548B-F28E-4BE4-920A-C9320D9F9D3B}" type="pres">
      <dgm:prSet presAssocID="{152F771D-84D4-4383-A976-96CADF743F02}" presName="sibTrans" presStyleCnt="0"/>
      <dgm:spPr/>
    </dgm:pt>
    <dgm:pt modelId="{4A822974-0EFB-45C4-A2BE-DA18B97A2F90}" type="pres">
      <dgm:prSet presAssocID="{B00DA4B7-F18E-4D4C-A493-39E89A0F92F4}" presName="compNode" presStyleCnt="0"/>
      <dgm:spPr/>
    </dgm:pt>
    <dgm:pt modelId="{B82A578B-0C1D-41A5-97DB-B5658F2081F6}" type="pres">
      <dgm:prSet presAssocID="{B00DA4B7-F18E-4D4C-A493-39E89A0F92F4}" presName="iconBgRect" presStyleLbl="bgShp" presStyleIdx="3" presStyleCnt="8"/>
      <dgm:spPr>
        <a:prstGeom prst="round2DiagRect">
          <a:avLst>
            <a:gd name="adj1" fmla="val 29727"/>
            <a:gd name="adj2" fmla="val 0"/>
          </a:avLst>
        </a:prstGeom>
      </dgm:spPr>
    </dgm:pt>
    <dgm:pt modelId="{DCE1CE2D-EC22-4EA3-8E06-280AC11E8FCE}" type="pres">
      <dgm:prSet presAssocID="{B00DA4B7-F18E-4D4C-A493-39E89A0F92F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DDF0BCE7-3C24-48C7-8384-B43B67433A8D}" type="pres">
      <dgm:prSet presAssocID="{B00DA4B7-F18E-4D4C-A493-39E89A0F92F4}" presName="spaceRect" presStyleCnt="0"/>
      <dgm:spPr/>
    </dgm:pt>
    <dgm:pt modelId="{8973CF83-4201-436E-9FB8-BEBF17726767}" type="pres">
      <dgm:prSet presAssocID="{B00DA4B7-F18E-4D4C-A493-39E89A0F92F4}" presName="textRect" presStyleLbl="revTx" presStyleIdx="3" presStyleCnt="8">
        <dgm:presLayoutVars>
          <dgm:chMax val="1"/>
          <dgm:chPref val="1"/>
        </dgm:presLayoutVars>
      </dgm:prSet>
      <dgm:spPr/>
    </dgm:pt>
    <dgm:pt modelId="{11758A95-8F92-4E2D-82CD-00119958201B}" type="pres">
      <dgm:prSet presAssocID="{9F1A3892-753F-4493-97AF-3A7F8EA58FDC}" presName="sibTrans" presStyleCnt="0"/>
      <dgm:spPr/>
    </dgm:pt>
    <dgm:pt modelId="{50A00773-AA5C-4251-9AFE-67B082E726EF}" type="pres">
      <dgm:prSet presAssocID="{8BC9077D-5200-4A81-A9E0-A3C2FEAE8AF7}" presName="compNode" presStyleCnt="0"/>
      <dgm:spPr/>
    </dgm:pt>
    <dgm:pt modelId="{6061BF62-4F2D-4406-AED6-50594B8A9322}" type="pres">
      <dgm:prSet presAssocID="{8BC9077D-5200-4A81-A9E0-A3C2FEAE8AF7}" presName="iconBgRect" presStyleLbl="bgShp" presStyleIdx="4" presStyleCnt="8"/>
      <dgm:spPr>
        <a:prstGeom prst="round2DiagRect">
          <a:avLst>
            <a:gd name="adj1" fmla="val 29727"/>
            <a:gd name="adj2" fmla="val 0"/>
          </a:avLst>
        </a:prstGeom>
      </dgm:spPr>
    </dgm:pt>
    <dgm:pt modelId="{8BABE474-A92C-41E4-A3A8-95D482248D34}" type="pres">
      <dgm:prSet presAssocID="{8BC9077D-5200-4A81-A9E0-A3C2FEAE8AF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3A4E6271-F165-4029-8347-30184240DA95}" type="pres">
      <dgm:prSet presAssocID="{8BC9077D-5200-4A81-A9E0-A3C2FEAE8AF7}" presName="spaceRect" presStyleCnt="0"/>
      <dgm:spPr/>
    </dgm:pt>
    <dgm:pt modelId="{C678758C-ACBC-4952-A982-FDD862B784D6}" type="pres">
      <dgm:prSet presAssocID="{8BC9077D-5200-4A81-A9E0-A3C2FEAE8AF7}" presName="textRect" presStyleLbl="revTx" presStyleIdx="4" presStyleCnt="8">
        <dgm:presLayoutVars>
          <dgm:chMax val="1"/>
          <dgm:chPref val="1"/>
        </dgm:presLayoutVars>
      </dgm:prSet>
      <dgm:spPr/>
    </dgm:pt>
    <dgm:pt modelId="{4C5ED155-1261-45AD-B280-4615A75D4EA5}" type="pres">
      <dgm:prSet presAssocID="{63E8AB91-E6C3-45D4-A173-48201EB6931B}" presName="sibTrans" presStyleCnt="0"/>
      <dgm:spPr/>
    </dgm:pt>
    <dgm:pt modelId="{45D58CC7-0268-433C-B5E7-0222E7CA4B94}" type="pres">
      <dgm:prSet presAssocID="{886E266E-5B63-4A8A-B37D-11EDD8C88863}" presName="compNode" presStyleCnt="0"/>
      <dgm:spPr/>
    </dgm:pt>
    <dgm:pt modelId="{17E93CDF-7080-44F3-8BBE-46DFED1DC588}" type="pres">
      <dgm:prSet presAssocID="{886E266E-5B63-4A8A-B37D-11EDD8C88863}" presName="iconBgRect" presStyleLbl="bgShp" presStyleIdx="5" presStyleCnt="8"/>
      <dgm:spPr>
        <a:prstGeom prst="round2DiagRect">
          <a:avLst>
            <a:gd name="adj1" fmla="val 29727"/>
            <a:gd name="adj2" fmla="val 0"/>
          </a:avLst>
        </a:prstGeom>
      </dgm:spPr>
    </dgm:pt>
    <dgm:pt modelId="{29A20994-AAE1-4933-8E29-2E2372798CE1}" type="pres">
      <dgm:prSet presAssocID="{886E266E-5B63-4A8A-B37D-11EDD8C88863}"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D74E9DCE-8DBE-444A-B9C2-E8A0BBA06442}" type="pres">
      <dgm:prSet presAssocID="{886E266E-5B63-4A8A-B37D-11EDD8C88863}" presName="spaceRect" presStyleCnt="0"/>
      <dgm:spPr/>
    </dgm:pt>
    <dgm:pt modelId="{9D74878B-D141-40DE-8E4B-5CABB641D57C}" type="pres">
      <dgm:prSet presAssocID="{886E266E-5B63-4A8A-B37D-11EDD8C88863}" presName="textRect" presStyleLbl="revTx" presStyleIdx="5" presStyleCnt="8">
        <dgm:presLayoutVars>
          <dgm:chMax val="1"/>
          <dgm:chPref val="1"/>
        </dgm:presLayoutVars>
      </dgm:prSet>
      <dgm:spPr/>
    </dgm:pt>
    <dgm:pt modelId="{7E84593F-F0C8-4335-BFBA-477CC42AFCA4}" type="pres">
      <dgm:prSet presAssocID="{71803339-59C0-4F8D-93BA-40FB585AF430}" presName="sibTrans" presStyleCnt="0"/>
      <dgm:spPr/>
    </dgm:pt>
    <dgm:pt modelId="{2AA444FD-E676-4989-8581-61535809ABB1}" type="pres">
      <dgm:prSet presAssocID="{3D653472-E08F-426B-AFC2-796DAB539BBC}" presName="compNode" presStyleCnt="0"/>
      <dgm:spPr/>
    </dgm:pt>
    <dgm:pt modelId="{9812FB71-437E-4C26-BF23-8F79A7FEF4AC}" type="pres">
      <dgm:prSet presAssocID="{3D653472-E08F-426B-AFC2-796DAB539BBC}" presName="iconBgRect" presStyleLbl="bgShp" presStyleIdx="6" presStyleCnt="8"/>
      <dgm:spPr>
        <a:prstGeom prst="round2DiagRect">
          <a:avLst>
            <a:gd name="adj1" fmla="val 29727"/>
            <a:gd name="adj2" fmla="val 0"/>
          </a:avLst>
        </a:prstGeom>
      </dgm:spPr>
    </dgm:pt>
    <dgm:pt modelId="{FCA96E10-7C8B-4FC9-8FD7-00EBD8CC9383}" type="pres">
      <dgm:prSet presAssocID="{3D653472-E08F-426B-AFC2-796DAB539BB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 List"/>
        </a:ext>
      </dgm:extLst>
    </dgm:pt>
    <dgm:pt modelId="{C5179A85-BA33-42A9-A146-09A64A143B6B}" type="pres">
      <dgm:prSet presAssocID="{3D653472-E08F-426B-AFC2-796DAB539BBC}" presName="spaceRect" presStyleCnt="0"/>
      <dgm:spPr/>
    </dgm:pt>
    <dgm:pt modelId="{5AF7C081-F6C9-48A4-8592-31E506D9B99E}" type="pres">
      <dgm:prSet presAssocID="{3D653472-E08F-426B-AFC2-796DAB539BBC}" presName="textRect" presStyleLbl="revTx" presStyleIdx="6" presStyleCnt="8">
        <dgm:presLayoutVars>
          <dgm:chMax val="1"/>
          <dgm:chPref val="1"/>
        </dgm:presLayoutVars>
      </dgm:prSet>
      <dgm:spPr/>
    </dgm:pt>
    <dgm:pt modelId="{1207A7E7-9389-491F-BE6B-F01492203869}" type="pres">
      <dgm:prSet presAssocID="{A304EF45-A825-4D08-84C9-02D2F83C8DFD}" presName="sibTrans" presStyleCnt="0"/>
      <dgm:spPr/>
    </dgm:pt>
    <dgm:pt modelId="{C6E6E345-A998-46D1-8814-4320C9BBC1A8}" type="pres">
      <dgm:prSet presAssocID="{C95B8901-6E24-4BC7-AD58-4761C14135D6}" presName="compNode" presStyleCnt="0"/>
      <dgm:spPr/>
    </dgm:pt>
    <dgm:pt modelId="{D87DACBD-00FE-4B5E-8202-03790B5E2EB1}" type="pres">
      <dgm:prSet presAssocID="{C95B8901-6E24-4BC7-AD58-4761C14135D6}" presName="iconBgRect" presStyleLbl="bgShp" presStyleIdx="7" presStyleCnt="8"/>
      <dgm:spPr>
        <a:prstGeom prst="round2DiagRect">
          <a:avLst>
            <a:gd name="adj1" fmla="val 29727"/>
            <a:gd name="adj2" fmla="val 0"/>
          </a:avLst>
        </a:prstGeom>
      </dgm:spPr>
    </dgm:pt>
    <dgm:pt modelId="{CE406A02-7ADE-4BA5-B281-2478EEDE15D0}" type="pres">
      <dgm:prSet presAssocID="{C95B8901-6E24-4BC7-AD58-4761C14135D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Wind Chime"/>
        </a:ext>
      </dgm:extLst>
    </dgm:pt>
    <dgm:pt modelId="{A2AEB562-766F-486D-9BB0-A89967C30D11}" type="pres">
      <dgm:prSet presAssocID="{C95B8901-6E24-4BC7-AD58-4761C14135D6}" presName="spaceRect" presStyleCnt="0"/>
      <dgm:spPr/>
    </dgm:pt>
    <dgm:pt modelId="{C1401EFD-B671-4F2B-9BB0-E63A3C093AD2}" type="pres">
      <dgm:prSet presAssocID="{C95B8901-6E24-4BC7-AD58-4761C14135D6}" presName="textRect" presStyleLbl="revTx" presStyleIdx="7" presStyleCnt="8">
        <dgm:presLayoutVars>
          <dgm:chMax val="1"/>
          <dgm:chPref val="1"/>
        </dgm:presLayoutVars>
      </dgm:prSet>
      <dgm:spPr/>
    </dgm:pt>
  </dgm:ptLst>
  <dgm:cxnLst>
    <dgm:cxn modelId="{29EEC409-6F10-404E-9D38-A045B5A7D9BA}" type="presOf" srcId="{886E266E-5B63-4A8A-B37D-11EDD8C88863}" destId="{9D74878B-D141-40DE-8E4B-5CABB641D57C}" srcOrd="0" destOrd="0" presId="urn:microsoft.com/office/officeart/2018/5/layout/IconLeafLabelList"/>
    <dgm:cxn modelId="{C3A86010-8352-4E72-82F9-D5AFE339948D}" type="presOf" srcId="{DDB982E8-FF3F-4E16-AA83-60D337E7F2B6}" destId="{5B3065CD-9CEC-48C6-8B43-9E085CCBE838}" srcOrd="0" destOrd="0" presId="urn:microsoft.com/office/officeart/2018/5/layout/IconLeafLabelList"/>
    <dgm:cxn modelId="{31157E21-56EC-4498-B741-8B4A274A775E}" type="presOf" srcId="{C95B8901-6E24-4BC7-AD58-4761C14135D6}" destId="{C1401EFD-B671-4F2B-9BB0-E63A3C093AD2}" srcOrd="0" destOrd="0" presId="urn:microsoft.com/office/officeart/2018/5/layout/IconLeafLabelList"/>
    <dgm:cxn modelId="{24E6AF2C-6723-49B9-9CF2-ED92174A52FC}" srcId="{D2F5F909-534D-4838-B232-CFFF13119442}" destId="{C95B8901-6E24-4BC7-AD58-4761C14135D6}" srcOrd="7" destOrd="0" parTransId="{D7BF0DD0-8902-43F2-9900-ADC47C21FA6E}" sibTransId="{8DEA72BD-27DC-46CD-933F-D0614B625B45}"/>
    <dgm:cxn modelId="{0B795648-A9F0-4D59-B99B-2A07744896F8}" type="presOf" srcId="{2E9B2D9F-E411-4B67-9E53-98E3E8764244}" destId="{7F79786D-EB0E-44E6-A088-9ADDE728505B}" srcOrd="0" destOrd="0" presId="urn:microsoft.com/office/officeart/2018/5/layout/IconLeafLabelList"/>
    <dgm:cxn modelId="{C6BCC56D-FE01-4FA9-949D-C1A95B8D701B}" srcId="{D2F5F909-534D-4838-B232-CFFF13119442}" destId="{2E9B2D9F-E411-4B67-9E53-98E3E8764244}" srcOrd="1" destOrd="0" parTransId="{07C0DC62-1B7D-48D6-A0AA-1850383A919B}" sibTransId="{9DFE7FFD-1683-4938-8CB0-79E44A2F4FF0}"/>
    <dgm:cxn modelId="{075A9651-2551-436D-A642-33C868E4224E}" srcId="{D2F5F909-534D-4838-B232-CFFF13119442}" destId="{3D653472-E08F-426B-AFC2-796DAB539BBC}" srcOrd="6" destOrd="0" parTransId="{D55C47A5-52E0-4DC2-8B5C-1DBEF2EF0F8C}" sibTransId="{A304EF45-A825-4D08-84C9-02D2F83C8DFD}"/>
    <dgm:cxn modelId="{50A0B394-F6F5-408E-8C68-34F459522976}" type="presOf" srcId="{D2F5F909-534D-4838-B232-CFFF13119442}" destId="{329CE1E7-D5A1-4FFC-8DD0-92183A352ACE}" srcOrd="0" destOrd="0" presId="urn:microsoft.com/office/officeart/2018/5/layout/IconLeafLabelList"/>
    <dgm:cxn modelId="{60B5949C-DABB-440C-B7E9-724AF9C12B00}" srcId="{D2F5F909-534D-4838-B232-CFFF13119442}" destId="{B00DA4B7-F18E-4D4C-A493-39E89A0F92F4}" srcOrd="3" destOrd="0" parTransId="{C788F0A2-4207-4330-B935-27F9222314FB}" sibTransId="{9F1A3892-753F-4493-97AF-3A7F8EA58FDC}"/>
    <dgm:cxn modelId="{FAD650A1-EB07-4A11-9CE0-0243809AC951}" type="presOf" srcId="{E0152089-DF7C-4B33-9006-6E43546E4825}" destId="{D48CE6CF-661B-4FBA-826D-28505F7F611A}" srcOrd="0" destOrd="0" presId="urn:microsoft.com/office/officeart/2018/5/layout/IconLeafLabelList"/>
    <dgm:cxn modelId="{58F45EA6-FA88-40FD-A7C7-868F8710F706}" srcId="{D2F5F909-534D-4838-B232-CFFF13119442}" destId="{DDB982E8-FF3F-4E16-AA83-60D337E7F2B6}" srcOrd="2" destOrd="0" parTransId="{2136A98F-D925-4C38-A74E-456C2FD7E976}" sibTransId="{152F771D-84D4-4383-A976-96CADF743F02}"/>
    <dgm:cxn modelId="{B8464FBA-0A8D-460D-80E2-D2E927DC53C1}" srcId="{D2F5F909-534D-4838-B232-CFFF13119442}" destId="{886E266E-5B63-4A8A-B37D-11EDD8C88863}" srcOrd="5" destOrd="0" parTransId="{D00FF80D-55E7-4759-BB2A-72621A372565}" sibTransId="{71803339-59C0-4F8D-93BA-40FB585AF430}"/>
    <dgm:cxn modelId="{F4E17BC4-3C5B-48E4-994B-14C4E97E54BD}" type="presOf" srcId="{8BC9077D-5200-4A81-A9E0-A3C2FEAE8AF7}" destId="{C678758C-ACBC-4952-A982-FDD862B784D6}" srcOrd="0" destOrd="0" presId="urn:microsoft.com/office/officeart/2018/5/layout/IconLeafLabelList"/>
    <dgm:cxn modelId="{E1A887CC-1526-4D43-A06F-B1113999A35B}" srcId="{D2F5F909-534D-4838-B232-CFFF13119442}" destId="{8BC9077D-5200-4A81-A9E0-A3C2FEAE8AF7}" srcOrd="4" destOrd="0" parTransId="{90B73065-02D7-4149-A4DD-B32BB8D5D90A}" sibTransId="{63E8AB91-E6C3-45D4-A173-48201EB6931B}"/>
    <dgm:cxn modelId="{3C2A31EB-B0BD-41C5-8B6F-151C3F537418}" type="presOf" srcId="{3D653472-E08F-426B-AFC2-796DAB539BBC}" destId="{5AF7C081-F6C9-48A4-8592-31E506D9B99E}" srcOrd="0" destOrd="0" presId="urn:microsoft.com/office/officeart/2018/5/layout/IconLeafLabelList"/>
    <dgm:cxn modelId="{26DF71F2-7E56-4C81-B6B1-8C8FD95E26E4}" srcId="{D2F5F909-534D-4838-B232-CFFF13119442}" destId="{E0152089-DF7C-4B33-9006-6E43546E4825}" srcOrd="0" destOrd="0" parTransId="{30E31F04-D25B-404F-A68B-A4BBA0F083BA}" sibTransId="{685C21F7-9251-487E-AAD4-0F0580BDA01E}"/>
    <dgm:cxn modelId="{3A1D31FF-33A2-4613-B131-8F1C835B7CEB}" type="presOf" srcId="{B00DA4B7-F18E-4D4C-A493-39E89A0F92F4}" destId="{8973CF83-4201-436E-9FB8-BEBF17726767}" srcOrd="0" destOrd="0" presId="urn:microsoft.com/office/officeart/2018/5/layout/IconLeafLabelList"/>
    <dgm:cxn modelId="{61689B91-9267-441B-8F83-643B62EF4BF2}" type="presParOf" srcId="{329CE1E7-D5A1-4FFC-8DD0-92183A352ACE}" destId="{FC9878D4-6C3B-445B-B092-4A79C273D6AC}" srcOrd="0" destOrd="0" presId="urn:microsoft.com/office/officeart/2018/5/layout/IconLeafLabelList"/>
    <dgm:cxn modelId="{7BD0C322-713A-4B78-8FBC-3A4F49941250}" type="presParOf" srcId="{FC9878D4-6C3B-445B-B092-4A79C273D6AC}" destId="{D9749FC2-0AF0-4018-8401-249BFEE11742}" srcOrd="0" destOrd="0" presId="urn:microsoft.com/office/officeart/2018/5/layout/IconLeafLabelList"/>
    <dgm:cxn modelId="{065E1C1A-3959-4D93-98D7-0A05303D7CAB}" type="presParOf" srcId="{FC9878D4-6C3B-445B-B092-4A79C273D6AC}" destId="{EA071F63-F29D-45A5-9DAE-064AAE6D8474}" srcOrd="1" destOrd="0" presId="urn:microsoft.com/office/officeart/2018/5/layout/IconLeafLabelList"/>
    <dgm:cxn modelId="{ABB1B1AE-88EE-47FF-AF75-1EAC6B72712E}" type="presParOf" srcId="{FC9878D4-6C3B-445B-B092-4A79C273D6AC}" destId="{9B66A739-1211-4974-8252-9BE709C37B89}" srcOrd="2" destOrd="0" presId="urn:microsoft.com/office/officeart/2018/5/layout/IconLeafLabelList"/>
    <dgm:cxn modelId="{CACCA90C-576C-40D1-9F97-C3DBE3BF981E}" type="presParOf" srcId="{FC9878D4-6C3B-445B-B092-4A79C273D6AC}" destId="{D48CE6CF-661B-4FBA-826D-28505F7F611A}" srcOrd="3" destOrd="0" presId="urn:microsoft.com/office/officeart/2018/5/layout/IconLeafLabelList"/>
    <dgm:cxn modelId="{7278222B-510B-4CF2-88AD-0E87C337E948}" type="presParOf" srcId="{329CE1E7-D5A1-4FFC-8DD0-92183A352ACE}" destId="{114568CB-300C-4D1B-9079-08FFAD866769}" srcOrd="1" destOrd="0" presId="urn:microsoft.com/office/officeart/2018/5/layout/IconLeafLabelList"/>
    <dgm:cxn modelId="{C3EEF890-993A-4DDD-8DE2-13317CFC9384}" type="presParOf" srcId="{329CE1E7-D5A1-4FFC-8DD0-92183A352ACE}" destId="{A36B1747-9DAE-4B09-A116-EC805DB5DD38}" srcOrd="2" destOrd="0" presId="urn:microsoft.com/office/officeart/2018/5/layout/IconLeafLabelList"/>
    <dgm:cxn modelId="{19D67C02-8542-4CFA-A87A-60C49D95B7F0}" type="presParOf" srcId="{A36B1747-9DAE-4B09-A116-EC805DB5DD38}" destId="{60EC29F0-CD9A-4F05-AFD7-64B695C97AEC}" srcOrd="0" destOrd="0" presId="urn:microsoft.com/office/officeart/2018/5/layout/IconLeafLabelList"/>
    <dgm:cxn modelId="{794A6B3D-A157-4B72-A5BB-38C1E701415A}" type="presParOf" srcId="{A36B1747-9DAE-4B09-A116-EC805DB5DD38}" destId="{43C20782-7C08-48A7-9481-303430B8529B}" srcOrd="1" destOrd="0" presId="urn:microsoft.com/office/officeart/2018/5/layout/IconLeafLabelList"/>
    <dgm:cxn modelId="{965F0265-5132-4A93-9A89-04A5AE265CA8}" type="presParOf" srcId="{A36B1747-9DAE-4B09-A116-EC805DB5DD38}" destId="{379E0CED-1830-428D-9AEC-BA65FCFB54F9}" srcOrd="2" destOrd="0" presId="urn:microsoft.com/office/officeart/2018/5/layout/IconLeafLabelList"/>
    <dgm:cxn modelId="{463ED26F-D55C-4217-9D99-79D7ABFFC741}" type="presParOf" srcId="{A36B1747-9DAE-4B09-A116-EC805DB5DD38}" destId="{7F79786D-EB0E-44E6-A088-9ADDE728505B}" srcOrd="3" destOrd="0" presId="urn:microsoft.com/office/officeart/2018/5/layout/IconLeafLabelList"/>
    <dgm:cxn modelId="{429D3166-2BBB-4F57-9FAD-DB57C9293127}" type="presParOf" srcId="{329CE1E7-D5A1-4FFC-8DD0-92183A352ACE}" destId="{8760F67E-5A2E-41F0-8E65-9392A758B7FE}" srcOrd="3" destOrd="0" presId="urn:microsoft.com/office/officeart/2018/5/layout/IconLeafLabelList"/>
    <dgm:cxn modelId="{9372D448-4951-41D9-B5DE-F7887866220D}" type="presParOf" srcId="{329CE1E7-D5A1-4FFC-8DD0-92183A352ACE}" destId="{0A771837-4F60-42F6-AED5-75517EC8875E}" srcOrd="4" destOrd="0" presId="urn:microsoft.com/office/officeart/2018/5/layout/IconLeafLabelList"/>
    <dgm:cxn modelId="{53166F4F-A4F7-45A2-91B4-19F91347AA43}" type="presParOf" srcId="{0A771837-4F60-42F6-AED5-75517EC8875E}" destId="{802B1F51-C08D-4EA0-B923-76974C51130D}" srcOrd="0" destOrd="0" presId="urn:microsoft.com/office/officeart/2018/5/layout/IconLeafLabelList"/>
    <dgm:cxn modelId="{C9976936-B0F5-45B3-945D-0EEA72DFEA7A}" type="presParOf" srcId="{0A771837-4F60-42F6-AED5-75517EC8875E}" destId="{09E8658D-764A-481B-AA8D-2CD1B5369510}" srcOrd="1" destOrd="0" presId="urn:microsoft.com/office/officeart/2018/5/layout/IconLeafLabelList"/>
    <dgm:cxn modelId="{0816418B-BBD0-445D-ABDC-7E0268B9407A}" type="presParOf" srcId="{0A771837-4F60-42F6-AED5-75517EC8875E}" destId="{AED2FC77-0CAE-44D7-B045-2903A81887B8}" srcOrd="2" destOrd="0" presId="urn:microsoft.com/office/officeart/2018/5/layout/IconLeafLabelList"/>
    <dgm:cxn modelId="{77F8B541-C80B-47AB-8E0A-5A9502290CE4}" type="presParOf" srcId="{0A771837-4F60-42F6-AED5-75517EC8875E}" destId="{5B3065CD-9CEC-48C6-8B43-9E085CCBE838}" srcOrd="3" destOrd="0" presId="urn:microsoft.com/office/officeart/2018/5/layout/IconLeafLabelList"/>
    <dgm:cxn modelId="{4F2EF35D-D5DA-4534-9B91-753B364FCB6D}" type="presParOf" srcId="{329CE1E7-D5A1-4FFC-8DD0-92183A352ACE}" destId="{2D9A548B-F28E-4BE4-920A-C9320D9F9D3B}" srcOrd="5" destOrd="0" presId="urn:microsoft.com/office/officeart/2018/5/layout/IconLeafLabelList"/>
    <dgm:cxn modelId="{CF262FC8-2406-471F-8741-BDA526ED9AE5}" type="presParOf" srcId="{329CE1E7-D5A1-4FFC-8DD0-92183A352ACE}" destId="{4A822974-0EFB-45C4-A2BE-DA18B97A2F90}" srcOrd="6" destOrd="0" presId="urn:microsoft.com/office/officeart/2018/5/layout/IconLeafLabelList"/>
    <dgm:cxn modelId="{F3BDDAA1-2668-4ED1-9791-83C328FD98B3}" type="presParOf" srcId="{4A822974-0EFB-45C4-A2BE-DA18B97A2F90}" destId="{B82A578B-0C1D-41A5-97DB-B5658F2081F6}" srcOrd="0" destOrd="0" presId="urn:microsoft.com/office/officeart/2018/5/layout/IconLeafLabelList"/>
    <dgm:cxn modelId="{C70F4F52-1414-4D77-8356-624309EF85AC}" type="presParOf" srcId="{4A822974-0EFB-45C4-A2BE-DA18B97A2F90}" destId="{DCE1CE2D-EC22-4EA3-8E06-280AC11E8FCE}" srcOrd="1" destOrd="0" presId="urn:microsoft.com/office/officeart/2018/5/layout/IconLeafLabelList"/>
    <dgm:cxn modelId="{976A5FA8-9C68-49B8-B8B1-0417BD86D1D2}" type="presParOf" srcId="{4A822974-0EFB-45C4-A2BE-DA18B97A2F90}" destId="{DDF0BCE7-3C24-48C7-8384-B43B67433A8D}" srcOrd="2" destOrd="0" presId="urn:microsoft.com/office/officeart/2018/5/layout/IconLeafLabelList"/>
    <dgm:cxn modelId="{FFEE3CEE-ECDF-4764-AE4C-357363D20F73}" type="presParOf" srcId="{4A822974-0EFB-45C4-A2BE-DA18B97A2F90}" destId="{8973CF83-4201-436E-9FB8-BEBF17726767}" srcOrd="3" destOrd="0" presId="urn:microsoft.com/office/officeart/2018/5/layout/IconLeafLabelList"/>
    <dgm:cxn modelId="{30FEECCF-C3BB-49A1-AB44-AEC9B638E28B}" type="presParOf" srcId="{329CE1E7-D5A1-4FFC-8DD0-92183A352ACE}" destId="{11758A95-8F92-4E2D-82CD-00119958201B}" srcOrd="7" destOrd="0" presId="urn:microsoft.com/office/officeart/2018/5/layout/IconLeafLabelList"/>
    <dgm:cxn modelId="{DF1ABB3E-35A9-4432-A57B-191A7DC14419}" type="presParOf" srcId="{329CE1E7-D5A1-4FFC-8DD0-92183A352ACE}" destId="{50A00773-AA5C-4251-9AFE-67B082E726EF}" srcOrd="8" destOrd="0" presId="urn:microsoft.com/office/officeart/2018/5/layout/IconLeafLabelList"/>
    <dgm:cxn modelId="{0AC1138E-B556-4A68-9C77-1439A51F6115}" type="presParOf" srcId="{50A00773-AA5C-4251-9AFE-67B082E726EF}" destId="{6061BF62-4F2D-4406-AED6-50594B8A9322}" srcOrd="0" destOrd="0" presId="urn:microsoft.com/office/officeart/2018/5/layout/IconLeafLabelList"/>
    <dgm:cxn modelId="{406AC31F-CD9B-466D-9AE6-60032C70548E}" type="presParOf" srcId="{50A00773-AA5C-4251-9AFE-67B082E726EF}" destId="{8BABE474-A92C-41E4-A3A8-95D482248D34}" srcOrd="1" destOrd="0" presId="urn:microsoft.com/office/officeart/2018/5/layout/IconLeafLabelList"/>
    <dgm:cxn modelId="{0B4652F3-95F8-4D43-B401-A0DBC141BCBC}" type="presParOf" srcId="{50A00773-AA5C-4251-9AFE-67B082E726EF}" destId="{3A4E6271-F165-4029-8347-30184240DA95}" srcOrd="2" destOrd="0" presId="urn:microsoft.com/office/officeart/2018/5/layout/IconLeafLabelList"/>
    <dgm:cxn modelId="{86DBB507-193D-46CE-8ADD-908D89D6AFD1}" type="presParOf" srcId="{50A00773-AA5C-4251-9AFE-67B082E726EF}" destId="{C678758C-ACBC-4952-A982-FDD862B784D6}" srcOrd="3" destOrd="0" presId="urn:microsoft.com/office/officeart/2018/5/layout/IconLeafLabelList"/>
    <dgm:cxn modelId="{D6B6D564-D71D-4714-B1AD-628C4DD77E89}" type="presParOf" srcId="{329CE1E7-D5A1-4FFC-8DD0-92183A352ACE}" destId="{4C5ED155-1261-45AD-B280-4615A75D4EA5}" srcOrd="9" destOrd="0" presId="urn:microsoft.com/office/officeart/2018/5/layout/IconLeafLabelList"/>
    <dgm:cxn modelId="{4AF4287E-CE85-47EB-9103-C45A4D56F7CE}" type="presParOf" srcId="{329CE1E7-D5A1-4FFC-8DD0-92183A352ACE}" destId="{45D58CC7-0268-433C-B5E7-0222E7CA4B94}" srcOrd="10" destOrd="0" presId="urn:microsoft.com/office/officeart/2018/5/layout/IconLeafLabelList"/>
    <dgm:cxn modelId="{1D66A7B7-4508-41D8-8257-800ACD375338}" type="presParOf" srcId="{45D58CC7-0268-433C-B5E7-0222E7CA4B94}" destId="{17E93CDF-7080-44F3-8BBE-46DFED1DC588}" srcOrd="0" destOrd="0" presId="urn:microsoft.com/office/officeart/2018/5/layout/IconLeafLabelList"/>
    <dgm:cxn modelId="{533F438D-82A5-4981-B33F-BD3A120AAB1F}" type="presParOf" srcId="{45D58CC7-0268-433C-B5E7-0222E7CA4B94}" destId="{29A20994-AAE1-4933-8E29-2E2372798CE1}" srcOrd="1" destOrd="0" presId="urn:microsoft.com/office/officeart/2018/5/layout/IconLeafLabelList"/>
    <dgm:cxn modelId="{33161482-391B-456B-A13B-8C6D79C3F424}" type="presParOf" srcId="{45D58CC7-0268-433C-B5E7-0222E7CA4B94}" destId="{D74E9DCE-8DBE-444A-B9C2-E8A0BBA06442}" srcOrd="2" destOrd="0" presId="urn:microsoft.com/office/officeart/2018/5/layout/IconLeafLabelList"/>
    <dgm:cxn modelId="{8ABBAE94-3564-470A-A789-1E8C4961BA94}" type="presParOf" srcId="{45D58CC7-0268-433C-B5E7-0222E7CA4B94}" destId="{9D74878B-D141-40DE-8E4B-5CABB641D57C}" srcOrd="3" destOrd="0" presId="urn:microsoft.com/office/officeart/2018/5/layout/IconLeafLabelList"/>
    <dgm:cxn modelId="{F681244C-6E8C-4837-A1BF-CF1FF3E48DA3}" type="presParOf" srcId="{329CE1E7-D5A1-4FFC-8DD0-92183A352ACE}" destId="{7E84593F-F0C8-4335-BFBA-477CC42AFCA4}" srcOrd="11" destOrd="0" presId="urn:microsoft.com/office/officeart/2018/5/layout/IconLeafLabelList"/>
    <dgm:cxn modelId="{B611137E-840C-4A77-942C-1843916BB82D}" type="presParOf" srcId="{329CE1E7-D5A1-4FFC-8DD0-92183A352ACE}" destId="{2AA444FD-E676-4989-8581-61535809ABB1}" srcOrd="12" destOrd="0" presId="urn:microsoft.com/office/officeart/2018/5/layout/IconLeafLabelList"/>
    <dgm:cxn modelId="{56F83425-CC3B-4DE8-AED4-326061578972}" type="presParOf" srcId="{2AA444FD-E676-4989-8581-61535809ABB1}" destId="{9812FB71-437E-4C26-BF23-8F79A7FEF4AC}" srcOrd="0" destOrd="0" presId="urn:microsoft.com/office/officeart/2018/5/layout/IconLeafLabelList"/>
    <dgm:cxn modelId="{7179E519-8C61-48D8-B9B8-C00B7FEBA677}" type="presParOf" srcId="{2AA444FD-E676-4989-8581-61535809ABB1}" destId="{FCA96E10-7C8B-4FC9-8FD7-00EBD8CC9383}" srcOrd="1" destOrd="0" presId="urn:microsoft.com/office/officeart/2018/5/layout/IconLeafLabelList"/>
    <dgm:cxn modelId="{7DB6294C-43FA-4529-BDCA-5DB9656A927D}" type="presParOf" srcId="{2AA444FD-E676-4989-8581-61535809ABB1}" destId="{C5179A85-BA33-42A9-A146-09A64A143B6B}" srcOrd="2" destOrd="0" presId="urn:microsoft.com/office/officeart/2018/5/layout/IconLeafLabelList"/>
    <dgm:cxn modelId="{56DA9136-3964-40B9-B47E-EE4B0B30CB85}" type="presParOf" srcId="{2AA444FD-E676-4989-8581-61535809ABB1}" destId="{5AF7C081-F6C9-48A4-8592-31E506D9B99E}" srcOrd="3" destOrd="0" presId="urn:microsoft.com/office/officeart/2018/5/layout/IconLeafLabelList"/>
    <dgm:cxn modelId="{45582FD5-F156-4C72-8684-306C9315F6B2}" type="presParOf" srcId="{329CE1E7-D5A1-4FFC-8DD0-92183A352ACE}" destId="{1207A7E7-9389-491F-BE6B-F01492203869}" srcOrd="13" destOrd="0" presId="urn:microsoft.com/office/officeart/2018/5/layout/IconLeafLabelList"/>
    <dgm:cxn modelId="{C018DD4C-9354-4C63-9A4E-7F1B32328FBF}" type="presParOf" srcId="{329CE1E7-D5A1-4FFC-8DD0-92183A352ACE}" destId="{C6E6E345-A998-46D1-8814-4320C9BBC1A8}" srcOrd="14" destOrd="0" presId="urn:microsoft.com/office/officeart/2018/5/layout/IconLeafLabelList"/>
    <dgm:cxn modelId="{459163A6-9352-42C4-8F0E-5891CF915D0E}" type="presParOf" srcId="{C6E6E345-A998-46D1-8814-4320C9BBC1A8}" destId="{D87DACBD-00FE-4B5E-8202-03790B5E2EB1}" srcOrd="0" destOrd="0" presId="urn:microsoft.com/office/officeart/2018/5/layout/IconLeafLabelList"/>
    <dgm:cxn modelId="{9D52091D-0339-4300-BA76-70C0BFA9E49A}" type="presParOf" srcId="{C6E6E345-A998-46D1-8814-4320C9BBC1A8}" destId="{CE406A02-7ADE-4BA5-B281-2478EEDE15D0}" srcOrd="1" destOrd="0" presId="urn:microsoft.com/office/officeart/2018/5/layout/IconLeafLabelList"/>
    <dgm:cxn modelId="{A39CACCC-BED0-4A3A-AA2A-660A9FF04504}" type="presParOf" srcId="{C6E6E345-A998-46D1-8814-4320C9BBC1A8}" destId="{A2AEB562-766F-486D-9BB0-A89967C30D11}" srcOrd="2" destOrd="0" presId="urn:microsoft.com/office/officeart/2018/5/layout/IconLeafLabelList"/>
    <dgm:cxn modelId="{76521CC3-C163-49F6-A23D-88B39DFC4576}" type="presParOf" srcId="{C6E6E345-A998-46D1-8814-4320C9BBC1A8}" destId="{C1401EFD-B671-4F2B-9BB0-E63A3C093AD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2D146F-541C-4A08-A00C-9175F127B97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40D1018-8369-4706-8F49-F6BD1FE4E519}">
      <dgm:prSet/>
      <dgm:spPr/>
      <dgm:t>
        <a:bodyPr/>
        <a:lstStyle/>
        <a:p>
          <a:pPr>
            <a:lnSpc>
              <a:spcPct val="100000"/>
            </a:lnSpc>
          </a:pPr>
          <a:r>
            <a:rPr lang="en-US" dirty="0">
              <a:latin typeface="Times New Roman" pitchFamily="18" charset="0"/>
              <a:cs typeface="Times New Roman" pitchFamily="18" charset="0"/>
            </a:rPr>
            <a:t>To understand consumers behavior and different types of consumers.</a:t>
          </a:r>
        </a:p>
      </dgm:t>
    </dgm:pt>
    <dgm:pt modelId="{F766DDDF-0CCB-42D5-8056-57F8EF7152DC}" type="parTrans" cxnId="{E7A395A6-ED65-49B1-AC56-38B20E677943}">
      <dgm:prSet/>
      <dgm:spPr/>
      <dgm:t>
        <a:bodyPr/>
        <a:lstStyle/>
        <a:p>
          <a:endParaRPr lang="en-US"/>
        </a:p>
      </dgm:t>
    </dgm:pt>
    <dgm:pt modelId="{5252CB03-390C-43F5-8206-472789456D3F}" type="sibTrans" cxnId="{E7A395A6-ED65-49B1-AC56-38B20E677943}">
      <dgm:prSet/>
      <dgm:spPr/>
      <dgm:t>
        <a:bodyPr/>
        <a:lstStyle/>
        <a:p>
          <a:pPr>
            <a:lnSpc>
              <a:spcPct val="100000"/>
            </a:lnSpc>
          </a:pPr>
          <a:endParaRPr lang="en-US"/>
        </a:p>
      </dgm:t>
    </dgm:pt>
    <dgm:pt modelId="{CAF86B86-0544-45ED-9A9C-1C6451CF7A96}">
      <dgm:prSet/>
      <dgm:spPr/>
      <dgm:t>
        <a:bodyPr/>
        <a:lstStyle/>
        <a:p>
          <a:pPr>
            <a:lnSpc>
              <a:spcPct val="100000"/>
            </a:lnSpc>
          </a:pPr>
          <a:r>
            <a:rPr lang="en-US" dirty="0">
              <a:latin typeface="Times New Roman" pitchFamily="18" charset="0"/>
              <a:cs typeface="Times New Roman" pitchFamily="18" charset="0"/>
            </a:rPr>
            <a:t>To examine the attitude of consumers towards purchases. </a:t>
          </a:r>
        </a:p>
      </dgm:t>
    </dgm:pt>
    <dgm:pt modelId="{6C170422-3278-4413-A3D8-B8C61CF88B81}" type="parTrans" cxnId="{9FD8E379-DF9E-4952-9B41-60F1387ABD6D}">
      <dgm:prSet/>
      <dgm:spPr/>
      <dgm:t>
        <a:bodyPr/>
        <a:lstStyle/>
        <a:p>
          <a:endParaRPr lang="en-US"/>
        </a:p>
      </dgm:t>
    </dgm:pt>
    <dgm:pt modelId="{E312124A-2EF8-4C77-B422-63FE2E7BA6A2}" type="sibTrans" cxnId="{9FD8E379-DF9E-4952-9B41-60F1387ABD6D}">
      <dgm:prSet/>
      <dgm:spPr/>
      <dgm:t>
        <a:bodyPr/>
        <a:lstStyle/>
        <a:p>
          <a:pPr>
            <a:lnSpc>
              <a:spcPct val="100000"/>
            </a:lnSpc>
          </a:pPr>
          <a:endParaRPr lang="en-US"/>
        </a:p>
      </dgm:t>
    </dgm:pt>
    <dgm:pt modelId="{397F094D-EC29-4777-86E9-5C3C93C46500}">
      <dgm:prSet/>
      <dgm:spPr/>
      <dgm:t>
        <a:bodyPr/>
        <a:lstStyle/>
        <a:p>
          <a:pPr>
            <a:lnSpc>
              <a:spcPct val="100000"/>
            </a:lnSpc>
          </a:pPr>
          <a:r>
            <a:rPr lang="en-US" dirty="0">
              <a:latin typeface="Times New Roman" pitchFamily="18" charset="0"/>
              <a:cs typeface="Times New Roman" pitchFamily="18" charset="0"/>
            </a:rPr>
            <a:t>To understand the relationship between consumer behavior and the marketing concepts.</a:t>
          </a:r>
        </a:p>
      </dgm:t>
    </dgm:pt>
    <dgm:pt modelId="{06A63CA6-578A-46FA-9AB4-43FF0E5B3D98}" type="parTrans" cxnId="{71AB834D-6A37-406B-9B1B-7D5DA4E35F2A}">
      <dgm:prSet/>
      <dgm:spPr/>
      <dgm:t>
        <a:bodyPr/>
        <a:lstStyle/>
        <a:p>
          <a:endParaRPr lang="en-US"/>
        </a:p>
      </dgm:t>
    </dgm:pt>
    <dgm:pt modelId="{A66A6555-F68B-4D33-B2E1-46422F149691}" type="sibTrans" cxnId="{71AB834D-6A37-406B-9B1B-7D5DA4E35F2A}">
      <dgm:prSet/>
      <dgm:spPr/>
      <dgm:t>
        <a:bodyPr/>
        <a:lstStyle/>
        <a:p>
          <a:pPr>
            <a:lnSpc>
              <a:spcPct val="100000"/>
            </a:lnSpc>
          </a:pPr>
          <a:endParaRPr lang="en-US"/>
        </a:p>
      </dgm:t>
    </dgm:pt>
    <dgm:pt modelId="{1498DAAD-2E6C-48B3-9693-F4592AEEC0A0}">
      <dgm:prSet/>
      <dgm:spPr/>
      <dgm:t>
        <a:bodyPr/>
        <a:lstStyle/>
        <a:p>
          <a:pPr>
            <a:lnSpc>
              <a:spcPct val="100000"/>
            </a:lnSpc>
          </a:pPr>
          <a:r>
            <a:rPr lang="en-US" dirty="0">
              <a:latin typeface="Times New Roman" pitchFamily="18" charset="0"/>
              <a:cs typeface="Times New Roman" pitchFamily="18" charset="0"/>
            </a:rPr>
            <a:t>To understand how new technologies are enabling to satisfy the needs and wants of the consumer.</a:t>
          </a:r>
        </a:p>
      </dgm:t>
    </dgm:pt>
    <dgm:pt modelId="{4B892F10-B3DF-4B2B-B616-C5FF8FE202F1}" type="parTrans" cxnId="{07B3304A-568C-4DEF-93C6-EDF9BB7DA19A}">
      <dgm:prSet/>
      <dgm:spPr/>
      <dgm:t>
        <a:bodyPr/>
        <a:lstStyle/>
        <a:p>
          <a:endParaRPr lang="en-US"/>
        </a:p>
      </dgm:t>
    </dgm:pt>
    <dgm:pt modelId="{E2555CB3-9731-4667-B2F5-E19DC3F8885E}" type="sibTrans" cxnId="{07B3304A-568C-4DEF-93C6-EDF9BB7DA19A}">
      <dgm:prSet/>
      <dgm:spPr/>
      <dgm:t>
        <a:bodyPr/>
        <a:lstStyle/>
        <a:p>
          <a:pPr>
            <a:lnSpc>
              <a:spcPct val="100000"/>
            </a:lnSpc>
          </a:pPr>
          <a:endParaRPr lang="en-US"/>
        </a:p>
      </dgm:t>
    </dgm:pt>
    <dgm:pt modelId="{8C541AEE-CF47-488A-A774-891C3E047E4F}">
      <dgm:prSet/>
      <dgm:spPr/>
      <dgm:t>
        <a:bodyPr/>
        <a:lstStyle/>
        <a:p>
          <a:pPr>
            <a:lnSpc>
              <a:spcPct val="100000"/>
            </a:lnSpc>
          </a:pPr>
          <a:r>
            <a:rPr lang="en-US" dirty="0">
              <a:latin typeface="Times New Roman" pitchFamily="18" charset="0"/>
              <a:cs typeface="Times New Roman" pitchFamily="18" charset="0"/>
            </a:rPr>
            <a:t>To study the relationship between consumer behavior over satisfaction and trust. </a:t>
          </a:r>
        </a:p>
      </dgm:t>
    </dgm:pt>
    <dgm:pt modelId="{627F6627-1BF2-44A1-A35D-B1EEE5D64FC6}" type="parTrans" cxnId="{0BBA16A7-D35C-4206-B25A-1D5844775038}">
      <dgm:prSet/>
      <dgm:spPr/>
      <dgm:t>
        <a:bodyPr/>
        <a:lstStyle/>
        <a:p>
          <a:endParaRPr lang="en-US"/>
        </a:p>
      </dgm:t>
    </dgm:pt>
    <dgm:pt modelId="{4EA9B50A-AC62-483B-A7B1-8AF4E670ED5C}" type="sibTrans" cxnId="{0BBA16A7-D35C-4206-B25A-1D5844775038}">
      <dgm:prSet/>
      <dgm:spPr/>
      <dgm:t>
        <a:bodyPr/>
        <a:lstStyle/>
        <a:p>
          <a:endParaRPr lang="en-US"/>
        </a:p>
      </dgm:t>
    </dgm:pt>
    <dgm:pt modelId="{4E7BA387-F40E-4B7D-B476-197713841201}" type="pres">
      <dgm:prSet presAssocID="{612D146F-541C-4A08-A00C-9175F127B97D}" presName="root" presStyleCnt="0">
        <dgm:presLayoutVars>
          <dgm:dir/>
          <dgm:resizeHandles val="exact"/>
        </dgm:presLayoutVars>
      </dgm:prSet>
      <dgm:spPr/>
    </dgm:pt>
    <dgm:pt modelId="{16AEDCEC-6898-4AD5-BC45-D065B085448D}" type="pres">
      <dgm:prSet presAssocID="{612D146F-541C-4A08-A00C-9175F127B97D}" presName="container" presStyleCnt="0">
        <dgm:presLayoutVars>
          <dgm:dir/>
          <dgm:resizeHandles val="exact"/>
        </dgm:presLayoutVars>
      </dgm:prSet>
      <dgm:spPr/>
    </dgm:pt>
    <dgm:pt modelId="{E24CD2B0-322D-4F7F-9BF9-AC9D7BF9FF82}" type="pres">
      <dgm:prSet presAssocID="{440D1018-8369-4706-8F49-F6BD1FE4E519}" presName="compNode" presStyleCnt="0"/>
      <dgm:spPr/>
    </dgm:pt>
    <dgm:pt modelId="{422F57A5-87A2-4FEA-A706-40754BD63DB6}" type="pres">
      <dgm:prSet presAssocID="{440D1018-8369-4706-8F49-F6BD1FE4E519}" presName="iconBgRect" presStyleLbl="bgShp" presStyleIdx="0" presStyleCnt="5"/>
      <dgm:spPr/>
    </dgm:pt>
    <dgm:pt modelId="{8A9840E6-F6C5-4F76-9C25-AA008DB207A0}" type="pres">
      <dgm:prSet presAssocID="{440D1018-8369-4706-8F49-F6BD1FE4E51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D6EE8722-3CE1-422D-A13B-6AA0622C982F}" type="pres">
      <dgm:prSet presAssocID="{440D1018-8369-4706-8F49-F6BD1FE4E519}" presName="spaceRect" presStyleCnt="0"/>
      <dgm:spPr/>
    </dgm:pt>
    <dgm:pt modelId="{B3FC41D8-682A-425B-A8ED-EA0CC2919B01}" type="pres">
      <dgm:prSet presAssocID="{440D1018-8369-4706-8F49-F6BD1FE4E519}" presName="textRect" presStyleLbl="revTx" presStyleIdx="0" presStyleCnt="5">
        <dgm:presLayoutVars>
          <dgm:chMax val="1"/>
          <dgm:chPref val="1"/>
        </dgm:presLayoutVars>
      </dgm:prSet>
      <dgm:spPr/>
    </dgm:pt>
    <dgm:pt modelId="{3CBD2CC3-662D-4AAB-A70A-C1A26BD37D6C}" type="pres">
      <dgm:prSet presAssocID="{5252CB03-390C-43F5-8206-472789456D3F}" presName="sibTrans" presStyleLbl="sibTrans2D1" presStyleIdx="0" presStyleCnt="0"/>
      <dgm:spPr/>
    </dgm:pt>
    <dgm:pt modelId="{270D36D4-9127-4D97-B64A-FAD44B553A12}" type="pres">
      <dgm:prSet presAssocID="{CAF86B86-0544-45ED-9A9C-1C6451CF7A96}" presName="compNode" presStyleCnt="0"/>
      <dgm:spPr/>
    </dgm:pt>
    <dgm:pt modelId="{0B79292A-C63F-48B2-8571-51A0428F8F26}" type="pres">
      <dgm:prSet presAssocID="{CAF86B86-0544-45ED-9A9C-1C6451CF7A96}" presName="iconBgRect" presStyleLbl="bgShp" presStyleIdx="1" presStyleCnt="5"/>
      <dgm:spPr/>
    </dgm:pt>
    <dgm:pt modelId="{FAEB01C7-AE6F-4F9E-971D-0CD3224E8FEB}" type="pres">
      <dgm:prSet presAssocID="{CAF86B86-0544-45ED-9A9C-1C6451CF7A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5AB27D9E-C97E-4E2B-BEB3-DD5D3B15EF72}" type="pres">
      <dgm:prSet presAssocID="{CAF86B86-0544-45ED-9A9C-1C6451CF7A96}" presName="spaceRect" presStyleCnt="0"/>
      <dgm:spPr/>
    </dgm:pt>
    <dgm:pt modelId="{7070BB31-F182-477A-8C43-EEEF54A117FB}" type="pres">
      <dgm:prSet presAssocID="{CAF86B86-0544-45ED-9A9C-1C6451CF7A96}" presName="textRect" presStyleLbl="revTx" presStyleIdx="1" presStyleCnt="5">
        <dgm:presLayoutVars>
          <dgm:chMax val="1"/>
          <dgm:chPref val="1"/>
        </dgm:presLayoutVars>
      </dgm:prSet>
      <dgm:spPr/>
    </dgm:pt>
    <dgm:pt modelId="{92B459D6-BA72-4D3A-ADD2-A4CC3B472EF3}" type="pres">
      <dgm:prSet presAssocID="{E312124A-2EF8-4C77-B422-63FE2E7BA6A2}" presName="sibTrans" presStyleLbl="sibTrans2D1" presStyleIdx="0" presStyleCnt="0"/>
      <dgm:spPr/>
    </dgm:pt>
    <dgm:pt modelId="{01E1A163-99E3-423F-A2F6-ACBF32CC5740}" type="pres">
      <dgm:prSet presAssocID="{397F094D-EC29-4777-86E9-5C3C93C46500}" presName="compNode" presStyleCnt="0"/>
      <dgm:spPr/>
    </dgm:pt>
    <dgm:pt modelId="{07488B33-39FC-425C-A291-1C9837918484}" type="pres">
      <dgm:prSet presAssocID="{397F094D-EC29-4777-86E9-5C3C93C46500}" presName="iconBgRect" presStyleLbl="bgShp" presStyleIdx="2" presStyleCnt="5"/>
      <dgm:spPr/>
    </dgm:pt>
    <dgm:pt modelId="{46CF9BAD-B532-4CD2-96B2-6A928409F574}" type="pres">
      <dgm:prSet presAssocID="{397F094D-EC29-4777-86E9-5C3C93C465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3069FB80-F806-4610-839C-BB3BF50E08B6}" type="pres">
      <dgm:prSet presAssocID="{397F094D-EC29-4777-86E9-5C3C93C46500}" presName="spaceRect" presStyleCnt="0"/>
      <dgm:spPr/>
    </dgm:pt>
    <dgm:pt modelId="{90966C0E-ABD7-4AAE-A924-873A5BAC6743}" type="pres">
      <dgm:prSet presAssocID="{397F094D-EC29-4777-86E9-5C3C93C46500}" presName="textRect" presStyleLbl="revTx" presStyleIdx="2" presStyleCnt="5">
        <dgm:presLayoutVars>
          <dgm:chMax val="1"/>
          <dgm:chPref val="1"/>
        </dgm:presLayoutVars>
      </dgm:prSet>
      <dgm:spPr/>
    </dgm:pt>
    <dgm:pt modelId="{2EB653B7-7F43-4F5B-B637-3A766300E3F0}" type="pres">
      <dgm:prSet presAssocID="{A66A6555-F68B-4D33-B2E1-46422F149691}" presName="sibTrans" presStyleLbl="sibTrans2D1" presStyleIdx="0" presStyleCnt="0"/>
      <dgm:spPr/>
    </dgm:pt>
    <dgm:pt modelId="{FCB9CABF-0B0D-445D-9714-FFBAE4FD1C70}" type="pres">
      <dgm:prSet presAssocID="{1498DAAD-2E6C-48B3-9693-F4592AEEC0A0}" presName="compNode" presStyleCnt="0"/>
      <dgm:spPr/>
    </dgm:pt>
    <dgm:pt modelId="{37990603-787E-4AC8-9631-88D2EE172BD7}" type="pres">
      <dgm:prSet presAssocID="{1498DAAD-2E6C-48B3-9693-F4592AEEC0A0}" presName="iconBgRect" presStyleLbl="bgShp" presStyleIdx="3" presStyleCnt="5"/>
      <dgm:spPr/>
    </dgm:pt>
    <dgm:pt modelId="{E922A8A1-F044-4E07-8E43-C9333C0DEA3C}" type="pres">
      <dgm:prSet presAssocID="{1498DAAD-2E6C-48B3-9693-F4592AEEC0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E96C2779-EB0A-4BF9-9BAD-D5C65D30DE1A}" type="pres">
      <dgm:prSet presAssocID="{1498DAAD-2E6C-48B3-9693-F4592AEEC0A0}" presName="spaceRect" presStyleCnt="0"/>
      <dgm:spPr/>
    </dgm:pt>
    <dgm:pt modelId="{14795869-FB7A-48C8-B9D0-3F6F65E29713}" type="pres">
      <dgm:prSet presAssocID="{1498DAAD-2E6C-48B3-9693-F4592AEEC0A0}" presName="textRect" presStyleLbl="revTx" presStyleIdx="3" presStyleCnt="5">
        <dgm:presLayoutVars>
          <dgm:chMax val="1"/>
          <dgm:chPref val="1"/>
        </dgm:presLayoutVars>
      </dgm:prSet>
      <dgm:spPr/>
    </dgm:pt>
    <dgm:pt modelId="{FE84E169-8920-4A09-8A43-1391E2D38E40}" type="pres">
      <dgm:prSet presAssocID="{E2555CB3-9731-4667-B2F5-E19DC3F8885E}" presName="sibTrans" presStyleLbl="sibTrans2D1" presStyleIdx="0" presStyleCnt="0"/>
      <dgm:spPr/>
    </dgm:pt>
    <dgm:pt modelId="{DB83BB16-FADE-4475-959F-5DC5BD5989E1}" type="pres">
      <dgm:prSet presAssocID="{8C541AEE-CF47-488A-A774-891C3E047E4F}" presName="compNode" presStyleCnt="0"/>
      <dgm:spPr/>
    </dgm:pt>
    <dgm:pt modelId="{61553DE4-C466-4A0C-B0EF-8A52C32E46D6}" type="pres">
      <dgm:prSet presAssocID="{8C541AEE-CF47-488A-A774-891C3E047E4F}" presName="iconBgRect" presStyleLbl="bgShp" presStyleIdx="4" presStyleCnt="5"/>
      <dgm:spPr/>
    </dgm:pt>
    <dgm:pt modelId="{A5447C75-A5AF-4EA1-982C-DCB485279FF3}" type="pres">
      <dgm:prSet presAssocID="{8C541AEE-CF47-488A-A774-891C3E047E4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nections"/>
        </a:ext>
      </dgm:extLst>
    </dgm:pt>
    <dgm:pt modelId="{1EFC97C9-0F78-46DA-B09A-C9B9AA920AA4}" type="pres">
      <dgm:prSet presAssocID="{8C541AEE-CF47-488A-A774-891C3E047E4F}" presName="spaceRect" presStyleCnt="0"/>
      <dgm:spPr/>
    </dgm:pt>
    <dgm:pt modelId="{9E6D0805-C0F2-4BC8-9659-C3CB486C2165}" type="pres">
      <dgm:prSet presAssocID="{8C541AEE-CF47-488A-A774-891C3E047E4F}" presName="textRect" presStyleLbl="revTx" presStyleIdx="4" presStyleCnt="5">
        <dgm:presLayoutVars>
          <dgm:chMax val="1"/>
          <dgm:chPref val="1"/>
        </dgm:presLayoutVars>
      </dgm:prSet>
      <dgm:spPr/>
    </dgm:pt>
  </dgm:ptLst>
  <dgm:cxnLst>
    <dgm:cxn modelId="{C31F820B-EBD8-4EB0-B4AD-CAFCBFD5F032}" type="presOf" srcId="{440D1018-8369-4706-8F49-F6BD1FE4E519}" destId="{B3FC41D8-682A-425B-A8ED-EA0CC2919B01}" srcOrd="0" destOrd="0" presId="urn:microsoft.com/office/officeart/2018/2/layout/IconCircleList"/>
    <dgm:cxn modelId="{919C9810-9A44-4931-A7FE-CBCE34C6FFFF}" type="presOf" srcId="{E2555CB3-9731-4667-B2F5-E19DC3F8885E}" destId="{FE84E169-8920-4A09-8A43-1391E2D38E40}" srcOrd="0" destOrd="0" presId="urn:microsoft.com/office/officeart/2018/2/layout/IconCircleList"/>
    <dgm:cxn modelId="{A963F811-34CD-4C0F-A9BD-942BE92E5D09}" type="presOf" srcId="{612D146F-541C-4A08-A00C-9175F127B97D}" destId="{4E7BA387-F40E-4B7D-B476-197713841201}" srcOrd="0" destOrd="0" presId="urn:microsoft.com/office/officeart/2018/2/layout/IconCircleList"/>
    <dgm:cxn modelId="{CDF0F35B-7678-4170-AD16-54852ED36944}" type="presOf" srcId="{5252CB03-390C-43F5-8206-472789456D3F}" destId="{3CBD2CC3-662D-4AAB-A70A-C1A26BD37D6C}" srcOrd="0" destOrd="0" presId="urn:microsoft.com/office/officeart/2018/2/layout/IconCircleList"/>
    <dgm:cxn modelId="{88B11B5E-9CA0-4063-BAE4-A3D713FBDE42}" type="presOf" srcId="{1498DAAD-2E6C-48B3-9693-F4592AEEC0A0}" destId="{14795869-FB7A-48C8-B9D0-3F6F65E29713}" srcOrd="0" destOrd="0" presId="urn:microsoft.com/office/officeart/2018/2/layout/IconCircleList"/>
    <dgm:cxn modelId="{07B3304A-568C-4DEF-93C6-EDF9BB7DA19A}" srcId="{612D146F-541C-4A08-A00C-9175F127B97D}" destId="{1498DAAD-2E6C-48B3-9693-F4592AEEC0A0}" srcOrd="3" destOrd="0" parTransId="{4B892F10-B3DF-4B2B-B616-C5FF8FE202F1}" sibTransId="{E2555CB3-9731-4667-B2F5-E19DC3F8885E}"/>
    <dgm:cxn modelId="{E307C24B-707F-4577-AB46-E39D66DBD430}" type="presOf" srcId="{8C541AEE-CF47-488A-A774-891C3E047E4F}" destId="{9E6D0805-C0F2-4BC8-9659-C3CB486C2165}" srcOrd="0" destOrd="0" presId="urn:microsoft.com/office/officeart/2018/2/layout/IconCircleList"/>
    <dgm:cxn modelId="{71AB834D-6A37-406B-9B1B-7D5DA4E35F2A}" srcId="{612D146F-541C-4A08-A00C-9175F127B97D}" destId="{397F094D-EC29-4777-86E9-5C3C93C46500}" srcOrd="2" destOrd="0" parTransId="{06A63CA6-578A-46FA-9AB4-43FF0E5B3D98}" sibTransId="{A66A6555-F68B-4D33-B2E1-46422F149691}"/>
    <dgm:cxn modelId="{9FD8E379-DF9E-4952-9B41-60F1387ABD6D}" srcId="{612D146F-541C-4A08-A00C-9175F127B97D}" destId="{CAF86B86-0544-45ED-9A9C-1C6451CF7A96}" srcOrd="1" destOrd="0" parTransId="{6C170422-3278-4413-A3D8-B8C61CF88B81}" sibTransId="{E312124A-2EF8-4C77-B422-63FE2E7BA6A2}"/>
    <dgm:cxn modelId="{689A728A-4BBD-49D6-BCC6-B8A51CC55C4B}" type="presOf" srcId="{CAF86B86-0544-45ED-9A9C-1C6451CF7A96}" destId="{7070BB31-F182-477A-8C43-EEEF54A117FB}" srcOrd="0" destOrd="0" presId="urn:microsoft.com/office/officeart/2018/2/layout/IconCircleList"/>
    <dgm:cxn modelId="{E7A395A6-ED65-49B1-AC56-38B20E677943}" srcId="{612D146F-541C-4A08-A00C-9175F127B97D}" destId="{440D1018-8369-4706-8F49-F6BD1FE4E519}" srcOrd="0" destOrd="0" parTransId="{F766DDDF-0CCB-42D5-8056-57F8EF7152DC}" sibTransId="{5252CB03-390C-43F5-8206-472789456D3F}"/>
    <dgm:cxn modelId="{0BBA16A7-D35C-4206-B25A-1D5844775038}" srcId="{612D146F-541C-4A08-A00C-9175F127B97D}" destId="{8C541AEE-CF47-488A-A774-891C3E047E4F}" srcOrd="4" destOrd="0" parTransId="{627F6627-1BF2-44A1-A35D-B1EEE5D64FC6}" sibTransId="{4EA9B50A-AC62-483B-A7B1-8AF4E670ED5C}"/>
    <dgm:cxn modelId="{AC2E4ABF-04BE-47C8-A965-1640D989F49E}" type="presOf" srcId="{A66A6555-F68B-4D33-B2E1-46422F149691}" destId="{2EB653B7-7F43-4F5B-B637-3A766300E3F0}" srcOrd="0" destOrd="0" presId="urn:microsoft.com/office/officeart/2018/2/layout/IconCircleList"/>
    <dgm:cxn modelId="{B3B48FED-05CC-48A2-86E7-7EA785775246}" type="presOf" srcId="{397F094D-EC29-4777-86E9-5C3C93C46500}" destId="{90966C0E-ABD7-4AAE-A924-873A5BAC6743}" srcOrd="0" destOrd="0" presId="urn:microsoft.com/office/officeart/2018/2/layout/IconCircleList"/>
    <dgm:cxn modelId="{00ABF8F6-87C7-4B1A-BCC3-8BA4DBA41B03}" type="presOf" srcId="{E312124A-2EF8-4C77-B422-63FE2E7BA6A2}" destId="{92B459D6-BA72-4D3A-ADD2-A4CC3B472EF3}" srcOrd="0" destOrd="0" presId="urn:microsoft.com/office/officeart/2018/2/layout/IconCircleList"/>
    <dgm:cxn modelId="{03EFAFC9-8DDD-43F0-89C7-DF4D5BDD94C6}" type="presParOf" srcId="{4E7BA387-F40E-4B7D-B476-197713841201}" destId="{16AEDCEC-6898-4AD5-BC45-D065B085448D}" srcOrd="0" destOrd="0" presId="urn:microsoft.com/office/officeart/2018/2/layout/IconCircleList"/>
    <dgm:cxn modelId="{4F3785D1-5948-4CE3-929E-C34D73230CC0}" type="presParOf" srcId="{16AEDCEC-6898-4AD5-BC45-D065B085448D}" destId="{E24CD2B0-322D-4F7F-9BF9-AC9D7BF9FF82}" srcOrd="0" destOrd="0" presId="urn:microsoft.com/office/officeart/2018/2/layout/IconCircleList"/>
    <dgm:cxn modelId="{8C6DE707-5230-47EA-B270-5ACCF1FFCA54}" type="presParOf" srcId="{E24CD2B0-322D-4F7F-9BF9-AC9D7BF9FF82}" destId="{422F57A5-87A2-4FEA-A706-40754BD63DB6}" srcOrd="0" destOrd="0" presId="urn:microsoft.com/office/officeart/2018/2/layout/IconCircleList"/>
    <dgm:cxn modelId="{C0C72C9E-0F68-4E20-B4E6-C19C13CF204C}" type="presParOf" srcId="{E24CD2B0-322D-4F7F-9BF9-AC9D7BF9FF82}" destId="{8A9840E6-F6C5-4F76-9C25-AA008DB207A0}" srcOrd="1" destOrd="0" presId="urn:microsoft.com/office/officeart/2018/2/layout/IconCircleList"/>
    <dgm:cxn modelId="{D7B902CD-AA55-4EF8-8BBF-93CA9C88FD71}" type="presParOf" srcId="{E24CD2B0-322D-4F7F-9BF9-AC9D7BF9FF82}" destId="{D6EE8722-3CE1-422D-A13B-6AA0622C982F}" srcOrd="2" destOrd="0" presId="urn:microsoft.com/office/officeart/2018/2/layout/IconCircleList"/>
    <dgm:cxn modelId="{6165FA57-AE31-4368-B6BE-846A17545203}" type="presParOf" srcId="{E24CD2B0-322D-4F7F-9BF9-AC9D7BF9FF82}" destId="{B3FC41D8-682A-425B-A8ED-EA0CC2919B01}" srcOrd="3" destOrd="0" presId="urn:microsoft.com/office/officeart/2018/2/layout/IconCircleList"/>
    <dgm:cxn modelId="{BFFA60A7-D59C-4FF6-A053-BEDFF6CDC047}" type="presParOf" srcId="{16AEDCEC-6898-4AD5-BC45-D065B085448D}" destId="{3CBD2CC3-662D-4AAB-A70A-C1A26BD37D6C}" srcOrd="1" destOrd="0" presId="urn:microsoft.com/office/officeart/2018/2/layout/IconCircleList"/>
    <dgm:cxn modelId="{C809FC94-7F43-45AB-99ED-6B3768593406}" type="presParOf" srcId="{16AEDCEC-6898-4AD5-BC45-D065B085448D}" destId="{270D36D4-9127-4D97-B64A-FAD44B553A12}" srcOrd="2" destOrd="0" presId="urn:microsoft.com/office/officeart/2018/2/layout/IconCircleList"/>
    <dgm:cxn modelId="{819EE1F2-C9AE-4437-9F69-F9A6811E57FF}" type="presParOf" srcId="{270D36D4-9127-4D97-B64A-FAD44B553A12}" destId="{0B79292A-C63F-48B2-8571-51A0428F8F26}" srcOrd="0" destOrd="0" presId="urn:microsoft.com/office/officeart/2018/2/layout/IconCircleList"/>
    <dgm:cxn modelId="{A17FAC23-8D47-4DF9-9E46-68F88D3D3162}" type="presParOf" srcId="{270D36D4-9127-4D97-B64A-FAD44B553A12}" destId="{FAEB01C7-AE6F-4F9E-971D-0CD3224E8FEB}" srcOrd="1" destOrd="0" presId="urn:microsoft.com/office/officeart/2018/2/layout/IconCircleList"/>
    <dgm:cxn modelId="{0CD59567-C989-48DA-AC35-68BFCDBE5C9D}" type="presParOf" srcId="{270D36D4-9127-4D97-B64A-FAD44B553A12}" destId="{5AB27D9E-C97E-4E2B-BEB3-DD5D3B15EF72}" srcOrd="2" destOrd="0" presId="urn:microsoft.com/office/officeart/2018/2/layout/IconCircleList"/>
    <dgm:cxn modelId="{48147654-FF05-4EE3-ACFE-96ED37CDBEBD}" type="presParOf" srcId="{270D36D4-9127-4D97-B64A-FAD44B553A12}" destId="{7070BB31-F182-477A-8C43-EEEF54A117FB}" srcOrd="3" destOrd="0" presId="urn:microsoft.com/office/officeart/2018/2/layout/IconCircleList"/>
    <dgm:cxn modelId="{A3F56F9C-6329-40F4-B1B9-55E10EF12B4C}" type="presParOf" srcId="{16AEDCEC-6898-4AD5-BC45-D065B085448D}" destId="{92B459D6-BA72-4D3A-ADD2-A4CC3B472EF3}" srcOrd="3" destOrd="0" presId="urn:microsoft.com/office/officeart/2018/2/layout/IconCircleList"/>
    <dgm:cxn modelId="{AEC63C11-B30A-4071-A32A-C28EE701CC08}" type="presParOf" srcId="{16AEDCEC-6898-4AD5-BC45-D065B085448D}" destId="{01E1A163-99E3-423F-A2F6-ACBF32CC5740}" srcOrd="4" destOrd="0" presId="urn:microsoft.com/office/officeart/2018/2/layout/IconCircleList"/>
    <dgm:cxn modelId="{B9F3A498-504F-4F15-88E9-3FC9FAC1AB6E}" type="presParOf" srcId="{01E1A163-99E3-423F-A2F6-ACBF32CC5740}" destId="{07488B33-39FC-425C-A291-1C9837918484}" srcOrd="0" destOrd="0" presId="urn:microsoft.com/office/officeart/2018/2/layout/IconCircleList"/>
    <dgm:cxn modelId="{0A2FB4AC-5C76-4270-9EEF-0D3F776742F7}" type="presParOf" srcId="{01E1A163-99E3-423F-A2F6-ACBF32CC5740}" destId="{46CF9BAD-B532-4CD2-96B2-6A928409F574}" srcOrd="1" destOrd="0" presId="urn:microsoft.com/office/officeart/2018/2/layout/IconCircleList"/>
    <dgm:cxn modelId="{10605671-D378-4455-8657-3D4C92136609}" type="presParOf" srcId="{01E1A163-99E3-423F-A2F6-ACBF32CC5740}" destId="{3069FB80-F806-4610-839C-BB3BF50E08B6}" srcOrd="2" destOrd="0" presId="urn:microsoft.com/office/officeart/2018/2/layout/IconCircleList"/>
    <dgm:cxn modelId="{0B3353E5-55DE-411C-899C-BDA4170C5CF0}" type="presParOf" srcId="{01E1A163-99E3-423F-A2F6-ACBF32CC5740}" destId="{90966C0E-ABD7-4AAE-A924-873A5BAC6743}" srcOrd="3" destOrd="0" presId="urn:microsoft.com/office/officeart/2018/2/layout/IconCircleList"/>
    <dgm:cxn modelId="{67C08537-EDE8-4418-8D54-42AD37B721B3}" type="presParOf" srcId="{16AEDCEC-6898-4AD5-BC45-D065B085448D}" destId="{2EB653B7-7F43-4F5B-B637-3A766300E3F0}" srcOrd="5" destOrd="0" presId="urn:microsoft.com/office/officeart/2018/2/layout/IconCircleList"/>
    <dgm:cxn modelId="{E0423D15-3A5A-4F96-BAC9-4BE55EB9FBC5}" type="presParOf" srcId="{16AEDCEC-6898-4AD5-BC45-D065B085448D}" destId="{FCB9CABF-0B0D-445D-9714-FFBAE4FD1C70}" srcOrd="6" destOrd="0" presId="urn:microsoft.com/office/officeart/2018/2/layout/IconCircleList"/>
    <dgm:cxn modelId="{3085FC87-AC47-42CE-94E3-191B28BC3E88}" type="presParOf" srcId="{FCB9CABF-0B0D-445D-9714-FFBAE4FD1C70}" destId="{37990603-787E-4AC8-9631-88D2EE172BD7}" srcOrd="0" destOrd="0" presId="urn:microsoft.com/office/officeart/2018/2/layout/IconCircleList"/>
    <dgm:cxn modelId="{7EDD9162-5866-4243-A77F-2B8AE0134CEC}" type="presParOf" srcId="{FCB9CABF-0B0D-445D-9714-FFBAE4FD1C70}" destId="{E922A8A1-F044-4E07-8E43-C9333C0DEA3C}" srcOrd="1" destOrd="0" presId="urn:microsoft.com/office/officeart/2018/2/layout/IconCircleList"/>
    <dgm:cxn modelId="{EDE3AB29-4BF7-4D1D-8ECA-846C365D1883}" type="presParOf" srcId="{FCB9CABF-0B0D-445D-9714-FFBAE4FD1C70}" destId="{E96C2779-EB0A-4BF9-9BAD-D5C65D30DE1A}" srcOrd="2" destOrd="0" presId="urn:microsoft.com/office/officeart/2018/2/layout/IconCircleList"/>
    <dgm:cxn modelId="{82D5B012-DB22-49F7-ABDA-0DCBDF91F469}" type="presParOf" srcId="{FCB9CABF-0B0D-445D-9714-FFBAE4FD1C70}" destId="{14795869-FB7A-48C8-B9D0-3F6F65E29713}" srcOrd="3" destOrd="0" presId="urn:microsoft.com/office/officeart/2018/2/layout/IconCircleList"/>
    <dgm:cxn modelId="{1D2EF4F0-8CDE-458A-B399-A3EFCCE2428C}" type="presParOf" srcId="{16AEDCEC-6898-4AD5-BC45-D065B085448D}" destId="{FE84E169-8920-4A09-8A43-1391E2D38E40}" srcOrd="7" destOrd="0" presId="urn:microsoft.com/office/officeart/2018/2/layout/IconCircleList"/>
    <dgm:cxn modelId="{75A9989C-4128-4036-8978-B73C74E6F72B}" type="presParOf" srcId="{16AEDCEC-6898-4AD5-BC45-D065B085448D}" destId="{DB83BB16-FADE-4475-959F-5DC5BD5989E1}" srcOrd="8" destOrd="0" presId="urn:microsoft.com/office/officeart/2018/2/layout/IconCircleList"/>
    <dgm:cxn modelId="{BBB20FBF-F849-4A3D-A5E8-F5AAF37CB8F0}" type="presParOf" srcId="{DB83BB16-FADE-4475-959F-5DC5BD5989E1}" destId="{61553DE4-C466-4A0C-B0EF-8A52C32E46D6}" srcOrd="0" destOrd="0" presId="urn:microsoft.com/office/officeart/2018/2/layout/IconCircleList"/>
    <dgm:cxn modelId="{212BA46E-3D4C-4FE1-A739-0597D2E138CF}" type="presParOf" srcId="{DB83BB16-FADE-4475-959F-5DC5BD5989E1}" destId="{A5447C75-A5AF-4EA1-982C-DCB485279FF3}" srcOrd="1" destOrd="0" presId="urn:microsoft.com/office/officeart/2018/2/layout/IconCircleList"/>
    <dgm:cxn modelId="{F99CB131-285C-4D39-B6BD-06771F2BA7F3}" type="presParOf" srcId="{DB83BB16-FADE-4475-959F-5DC5BD5989E1}" destId="{1EFC97C9-0F78-46DA-B09A-C9B9AA920AA4}" srcOrd="2" destOrd="0" presId="urn:microsoft.com/office/officeart/2018/2/layout/IconCircleList"/>
    <dgm:cxn modelId="{2F282792-95B1-473D-9F3A-B4F7DCCAFBC8}" type="presParOf" srcId="{DB83BB16-FADE-4475-959F-5DC5BD5989E1}" destId="{9E6D0805-C0F2-4BC8-9659-C3CB486C216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49FC2-0AF0-4018-8401-249BFEE11742}">
      <dsp:nvSpPr>
        <dsp:cNvPr id="0" name=""/>
        <dsp:cNvSpPr/>
      </dsp:nvSpPr>
      <dsp:spPr>
        <a:xfrm>
          <a:off x="432638" y="369"/>
          <a:ext cx="1035808" cy="103580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71F63-F29D-45A5-9DAE-064AAE6D8474}">
      <dsp:nvSpPr>
        <dsp:cNvPr id="0" name=""/>
        <dsp:cNvSpPr/>
      </dsp:nvSpPr>
      <dsp:spPr>
        <a:xfrm>
          <a:off x="653384" y="221115"/>
          <a:ext cx="594316" cy="594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CE6CF-661B-4FBA-826D-28505F7F611A}">
      <dsp:nvSpPr>
        <dsp:cNvPr id="0" name=""/>
        <dsp:cNvSpPr/>
      </dsp:nvSpPr>
      <dsp:spPr>
        <a:xfrm>
          <a:off x="101518" y="1358806"/>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ABSTRACT</a:t>
          </a:r>
        </a:p>
      </dsp:txBody>
      <dsp:txXfrm>
        <a:off x="101518" y="1358806"/>
        <a:ext cx="1698046" cy="679218"/>
      </dsp:txXfrm>
    </dsp:sp>
    <dsp:sp modelId="{60EC29F0-CD9A-4F05-AFD7-64B695C97AEC}">
      <dsp:nvSpPr>
        <dsp:cNvPr id="0" name=""/>
        <dsp:cNvSpPr/>
      </dsp:nvSpPr>
      <dsp:spPr>
        <a:xfrm>
          <a:off x="2427843" y="369"/>
          <a:ext cx="1035808" cy="103580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C20782-7C08-48A7-9481-303430B8529B}">
      <dsp:nvSpPr>
        <dsp:cNvPr id="0" name=""/>
        <dsp:cNvSpPr/>
      </dsp:nvSpPr>
      <dsp:spPr>
        <a:xfrm>
          <a:off x="2648589" y="221115"/>
          <a:ext cx="594316" cy="594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9786D-EB0E-44E6-A088-9ADDE728505B}">
      <dsp:nvSpPr>
        <dsp:cNvPr id="0" name=""/>
        <dsp:cNvSpPr/>
      </dsp:nvSpPr>
      <dsp:spPr>
        <a:xfrm>
          <a:off x="2096724" y="1358806"/>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INTRODUCTION</a:t>
          </a:r>
        </a:p>
      </dsp:txBody>
      <dsp:txXfrm>
        <a:off x="2096724" y="1358806"/>
        <a:ext cx="1698046" cy="679218"/>
      </dsp:txXfrm>
    </dsp:sp>
    <dsp:sp modelId="{802B1F51-C08D-4EA0-B923-76974C51130D}">
      <dsp:nvSpPr>
        <dsp:cNvPr id="0" name=""/>
        <dsp:cNvSpPr/>
      </dsp:nvSpPr>
      <dsp:spPr>
        <a:xfrm>
          <a:off x="4423048" y="369"/>
          <a:ext cx="1035808" cy="103580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8658D-764A-481B-AA8D-2CD1B5369510}">
      <dsp:nvSpPr>
        <dsp:cNvPr id="0" name=""/>
        <dsp:cNvSpPr/>
      </dsp:nvSpPr>
      <dsp:spPr>
        <a:xfrm>
          <a:off x="4643794" y="221115"/>
          <a:ext cx="594316" cy="594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3065CD-9CEC-48C6-8B43-9E085CCBE838}">
      <dsp:nvSpPr>
        <dsp:cNvPr id="0" name=""/>
        <dsp:cNvSpPr/>
      </dsp:nvSpPr>
      <dsp:spPr>
        <a:xfrm>
          <a:off x="4091929" y="1358806"/>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OBJECTIVES</a:t>
          </a:r>
        </a:p>
      </dsp:txBody>
      <dsp:txXfrm>
        <a:off x="4091929" y="1358806"/>
        <a:ext cx="1698046" cy="679218"/>
      </dsp:txXfrm>
    </dsp:sp>
    <dsp:sp modelId="{B82A578B-0C1D-41A5-97DB-B5658F2081F6}">
      <dsp:nvSpPr>
        <dsp:cNvPr id="0" name=""/>
        <dsp:cNvSpPr/>
      </dsp:nvSpPr>
      <dsp:spPr>
        <a:xfrm>
          <a:off x="6418253" y="369"/>
          <a:ext cx="1035808" cy="103580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E1CE2D-EC22-4EA3-8E06-280AC11E8FCE}">
      <dsp:nvSpPr>
        <dsp:cNvPr id="0" name=""/>
        <dsp:cNvSpPr/>
      </dsp:nvSpPr>
      <dsp:spPr>
        <a:xfrm>
          <a:off x="6638999" y="221115"/>
          <a:ext cx="594316" cy="594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73CF83-4201-436E-9FB8-BEBF17726767}">
      <dsp:nvSpPr>
        <dsp:cNvPr id="0" name=""/>
        <dsp:cNvSpPr/>
      </dsp:nvSpPr>
      <dsp:spPr>
        <a:xfrm>
          <a:off x="6087134" y="1358806"/>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METHODOLOGY</a:t>
          </a:r>
        </a:p>
      </dsp:txBody>
      <dsp:txXfrm>
        <a:off x="6087134" y="1358806"/>
        <a:ext cx="1698046" cy="679218"/>
      </dsp:txXfrm>
    </dsp:sp>
    <dsp:sp modelId="{6061BF62-4F2D-4406-AED6-50594B8A9322}">
      <dsp:nvSpPr>
        <dsp:cNvPr id="0" name=""/>
        <dsp:cNvSpPr/>
      </dsp:nvSpPr>
      <dsp:spPr>
        <a:xfrm>
          <a:off x="432638" y="2462537"/>
          <a:ext cx="1035808" cy="103580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BE474-A92C-41E4-A3A8-95D482248D34}">
      <dsp:nvSpPr>
        <dsp:cNvPr id="0" name=""/>
        <dsp:cNvSpPr/>
      </dsp:nvSpPr>
      <dsp:spPr>
        <a:xfrm>
          <a:off x="653384" y="2683283"/>
          <a:ext cx="594316" cy="5943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78758C-ACBC-4952-A982-FDD862B784D6}">
      <dsp:nvSpPr>
        <dsp:cNvPr id="0" name=""/>
        <dsp:cNvSpPr/>
      </dsp:nvSpPr>
      <dsp:spPr>
        <a:xfrm>
          <a:off x="101518" y="3820974"/>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FREQUENCY TABLES</a:t>
          </a:r>
        </a:p>
      </dsp:txBody>
      <dsp:txXfrm>
        <a:off x="101518" y="3820974"/>
        <a:ext cx="1698046" cy="679218"/>
      </dsp:txXfrm>
    </dsp:sp>
    <dsp:sp modelId="{17E93CDF-7080-44F3-8BBE-46DFED1DC588}">
      <dsp:nvSpPr>
        <dsp:cNvPr id="0" name=""/>
        <dsp:cNvSpPr/>
      </dsp:nvSpPr>
      <dsp:spPr>
        <a:xfrm>
          <a:off x="2427843" y="2462537"/>
          <a:ext cx="1035808" cy="103580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20994-AAE1-4933-8E29-2E2372798CE1}">
      <dsp:nvSpPr>
        <dsp:cNvPr id="0" name=""/>
        <dsp:cNvSpPr/>
      </dsp:nvSpPr>
      <dsp:spPr>
        <a:xfrm>
          <a:off x="2648589" y="2683283"/>
          <a:ext cx="594316" cy="5943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4878B-D141-40DE-8E4B-5CABB641D57C}">
      <dsp:nvSpPr>
        <dsp:cNvPr id="0" name=""/>
        <dsp:cNvSpPr/>
      </dsp:nvSpPr>
      <dsp:spPr>
        <a:xfrm>
          <a:off x="2096724" y="3820974"/>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CHI SQUARE</a:t>
          </a:r>
        </a:p>
      </dsp:txBody>
      <dsp:txXfrm>
        <a:off x="2096724" y="3820974"/>
        <a:ext cx="1698046" cy="679218"/>
      </dsp:txXfrm>
    </dsp:sp>
    <dsp:sp modelId="{9812FB71-437E-4C26-BF23-8F79A7FEF4AC}">
      <dsp:nvSpPr>
        <dsp:cNvPr id="0" name=""/>
        <dsp:cNvSpPr/>
      </dsp:nvSpPr>
      <dsp:spPr>
        <a:xfrm>
          <a:off x="4423048" y="2462537"/>
          <a:ext cx="1035808" cy="103580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96E10-7C8B-4FC9-8FD7-00EBD8CC9383}">
      <dsp:nvSpPr>
        <dsp:cNvPr id="0" name=""/>
        <dsp:cNvSpPr/>
      </dsp:nvSpPr>
      <dsp:spPr>
        <a:xfrm>
          <a:off x="4643794" y="2683283"/>
          <a:ext cx="594316" cy="59431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7C081-F6C9-48A4-8592-31E506D9B99E}">
      <dsp:nvSpPr>
        <dsp:cNvPr id="0" name=""/>
        <dsp:cNvSpPr/>
      </dsp:nvSpPr>
      <dsp:spPr>
        <a:xfrm>
          <a:off x="4091929" y="3820974"/>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PROJECT REPORT</a:t>
          </a:r>
        </a:p>
      </dsp:txBody>
      <dsp:txXfrm>
        <a:off x="4091929" y="3820974"/>
        <a:ext cx="1698046" cy="679218"/>
      </dsp:txXfrm>
    </dsp:sp>
    <dsp:sp modelId="{D87DACBD-00FE-4B5E-8202-03790B5E2EB1}">
      <dsp:nvSpPr>
        <dsp:cNvPr id="0" name=""/>
        <dsp:cNvSpPr/>
      </dsp:nvSpPr>
      <dsp:spPr>
        <a:xfrm>
          <a:off x="6418253" y="2462537"/>
          <a:ext cx="1035808" cy="103580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06A02-7ADE-4BA5-B281-2478EEDE15D0}">
      <dsp:nvSpPr>
        <dsp:cNvPr id="0" name=""/>
        <dsp:cNvSpPr/>
      </dsp:nvSpPr>
      <dsp:spPr>
        <a:xfrm>
          <a:off x="6638999" y="2683283"/>
          <a:ext cx="594316" cy="59431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401EFD-B671-4F2B-9BB0-E63A3C093AD2}">
      <dsp:nvSpPr>
        <dsp:cNvPr id="0" name=""/>
        <dsp:cNvSpPr/>
      </dsp:nvSpPr>
      <dsp:spPr>
        <a:xfrm>
          <a:off x="6087134" y="3820974"/>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Narkisim" pitchFamily="34" charset="-79"/>
              <a:cs typeface="Narkisim" pitchFamily="34" charset="-79"/>
            </a:rPr>
            <a:t>BIBILOGRAPHY</a:t>
          </a:r>
        </a:p>
      </dsp:txBody>
      <dsp:txXfrm>
        <a:off x="6087134" y="3820974"/>
        <a:ext cx="1698046" cy="679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F57A5-87A2-4FEA-A706-40754BD63DB6}">
      <dsp:nvSpPr>
        <dsp:cNvPr id="0" name=""/>
        <dsp:cNvSpPr/>
      </dsp:nvSpPr>
      <dsp:spPr>
        <a:xfrm>
          <a:off x="15445" y="66396"/>
          <a:ext cx="1078923" cy="10789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840E6-F6C5-4F76-9C25-AA008DB207A0}">
      <dsp:nvSpPr>
        <dsp:cNvPr id="0" name=""/>
        <dsp:cNvSpPr/>
      </dsp:nvSpPr>
      <dsp:spPr>
        <a:xfrm>
          <a:off x="242019" y="292970"/>
          <a:ext cx="625775" cy="625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C41D8-682A-425B-A8ED-EA0CC2919B01}">
      <dsp:nvSpPr>
        <dsp:cNvPr id="0" name=""/>
        <dsp:cNvSpPr/>
      </dsp:nvSpPr>
      <dsp:spPr>
        <a:xfrm>
          <a:off x="1325567" y="66396"/>
          <a:ext cx="2543177" cy="107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itchFamily="18" charset="0"/>
              <a:cs typeface="Times New Roman" pitchFamily="18" charset="0"/>
            </a:rPr>
            <a:t>To understand consumers behavior and different types of consumers.</a:t>
          </a:r>
        </a:p>
      </dsp:txBody>
      <dsp:txXfrm>
        <a:off x="1325567" y="66396"/>
        <a:ext cx="2543177" cy="1078923"/>
      </dsp:txXfrm>
    </dsp:sp>
    <dsp:sp modelId="{0B79292A-C63F-48B2-8571-51A0428F8F26}">
      <dsp:nvSpPr>
        <dsp:cNvPr id="0" name=""/>
        <dsp:cNvSpPr/>
      </dsp:nvSpPr>
      <dsp:spPr>
        <a:xfrm>
          <a:off x="4311873" y="66396"/>
          <a:ext cx="1078923" cy="10789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B01C7-AE6F-4F9E-971D-0CD3224E8FEB}">
      <dsp:nvSpPr>
        <dsp:cNvPr id="0" name=""/>
        <dsp:cNvSpPr/>
      </dsp:nvSpPr>
      <dsp:spPr>
        <a:xfrm>
          <a:off x="4538447" y="292970"/>
          <a:ext cx="625775" cy="625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0BB31-F182-477A-8C43-EEEF54A117FB}">
      <dsp:nvSpPr>
        <dsp:cNvPr id="0" name=""/>
        <dsp:cNvSpPr/>
      </dsp:nvSpPr>
      <dsp:spPr>
        <a:xfrm>
          <a:off x="5621995" y="66396"/>
          <a:ext cx="2543177" cy="107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itchFamily="18" charset="0"/>
              <a:cs typeface="Times New Roman" pitchFamily="18" charset="0"/>
            </a:rPr>
            <a:t>To examine the attitude of consumers towards purchases. </a:t>
          </a:r>
        </a:p>
      </dsp:txBody>
      <dsp:txXfrm>
        <a:off x="5621995" y="66396"/>
        <a:ext cx="2543177" cy="1078923"/>
      </dsp:txXfrm>
    </dsp:sp>
    <dsp:sp modelId="{07488B33-39FC-425C-A291-1C9837918484}">
      <dsp:nvSpPr>
        <dsp:cNvPr id="0" name=""/>
        <dsp:cNvSpPr/>
      </dsp:nvSpPr>
      <dsp:spPr>
        <a:xfrm>
          <a:off x="15445" y="2013238"/>
          <a:ext cx="1078923" cy="10789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F9BAD-B532-4CD2-96B2-6A928409F574}">
      <dsp:nvSpPr>
        <dsp:cNvPr id="0" name=""/>
        <dsp:cNvSpPr/>
      </dsp:nvSpPr>
      <dsp:spPr>
        <a:xfrm>
          <a:off x="242019" y="2239812"/>
          <a:ext cx="625775" cy="6257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966C0E-ABD7-4AAE-A924-873A5BAC6743}">
      <dsp:nvSpPr>
        <dsp:cNvPr id="0" name=""/>
        <dsp:cNvSpPr/>
      </dsp:nvSpPr>
      <dsp:spPr>
        <a:xfrm>
          <a:off x="1325567" y="2013238"/>
          <a:ext cx="2543177" cy="107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itchFamily="18" charset="0"/>
              <a:cs typeface="Times New Roman" pitchFamily="18" charset="0"/>
            </a:rPr>
            <a:t>To understand the relationship between consumer behavior and the marketing concepts.</a:t>
          </a:r>
        </a:p>
      </dsp:txBody>
      <dsp:txXfrm>
        <a:off x="1325567" y="2013238"/>
        <a:ext cx="2543177" cy="1078923"/>
      </dsp:txXfrm>
    </dsp:sp>
    <dsp:sp modelId="{37990603-787E-4AC8-9631-88D2EE172BD7}">
      <dsp:nvSpPr>
        <dsp:cNvPr id="0" name=""/>
        <dsp:cNvSpPr/>
      </dsp:nvSpPr>
      <dsp:spPr>
        <a:xfrm>
          <a:off x="4311873" y="2013238"/>
          <a:ext cx="1078923" cy="10789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2A8A1-F044-4E07-8E43-C9333C0DEA3C}">
      <dsp:nvSpPr>
        <dsp:cNvPr id="0" name=""/>
        <dsp:cNvSpPr/>
      </dsp:nvSpPr>
      <dsp:spPr>
        <a:xfrm>
          <a:off x="4538447" y="2239812"/>
          <a:ext cx="625775" cy="6257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95869-FB7A-48C8-B9D0-3F6F65E29713}">
      <dsp:nvSpPr>
        <dsp:cNvPr id="0" name=""/>
        <dsp:cNvSpPr/>
      </dsp:nvSpPr>
      <dsp:spPr>
        <a:xfrm>
          <a:off x="5621995" y="2013238"/>
          <a:ext cx="2543177" cy="107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itchFamily="18" charset="0"/>
              <a:cs typeface="Times New Roman" pitchFamily="18" charset="0"/>
            </a:rPr>
            <a:t>To understand how new technologies are enabling to satisfy the needs and wants of the consumer.</a:t>
          </a:r>
        </a:p>
      </dsp:txBody>
      <dsp:txXfrm>
        <a:off x="5621995" y="2013238"/>
        <a:ext cx="2543177" cy="1078923"/>
      </dsp:txXfrm>
    </dsp:sp>
    <dsp:sp modelId="{61553DE4-C466-4A0C-B0EF-8A52C32E46D6}">
      <dsp:nvSpPr>
        <dsp:cNvPr id="0" name=""/>
        <dsp:cNvSpPr/>
      </dsp:nvSpPr>
      <dsp:spPr>
        <a:xfrm>
          <a:off x="15445" y="3960079"/>
          <a:ext cx="1078923" cy="10789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47C75-A5AF-4EA1-982C-DCB485279FF3}">
      <dsp:nvSpPr>
        <dsp:cNvPr id="0" name=""/>
        <dsp:cNvSpPr/>
      </dsp:nvSpPr>
      <dsp:spPr>
        <a:xfrm>
          <a:off x="242019" y="4186653"/>
          <a:ext cx="625775" cy="6257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D0805-C0F2-4BC8-9659-C3CB486C2165}">
      <dsp:nvSpPr>
        <dsp:cNvPr id="0" name=""/>
        <dsp:cNvSpPr/>
      </dsp:nvSpPr>
      <dsp:spPr>
        <a:xfrm>
          <a:off x="1325567" y="3960079"/>
          <a:ext cx="2543177" cy="107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itchFamily="18" charset="0"/>
              <a:cs typeface="Times New Roman" pitchFamily="18" charset="0"/>
            </a:rPr>
            <a:t>To study the relationship between consumer behavior over satisfaction and trust. </a:t>
          </a:r>
        </a:p>
      </dsp:txBody>
      <dsp:txXfrm>
        <a:off x="1325567" y="3960079"/>
        <a:ext cx="2543177" cy="107892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D2CAA-2BB9-4EEC-8E8D-3650385823C0}" type="datetimeFigureOut">
              <a:rPr lang="en-IN" smtClean="0"/>
              <a:pPr/>
              <a:t>28-07-2020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A933A-AEA4-49C1-84BD-A5E44C86DA60}" type="slidenum">
              <a:rPr lang="en-IN" smtClean="0"/>
              <a:pPr/>
              <a:t>‹#›</a:t>
            </a:fld>
            <a:endParaRPr lang="en-IN"/>
          </a:p>
        </p:txBody>
      </p:sp>
    </p:spTree>
    <p:extLst>
      <p:ext uri="{BB962C8B-B14F-4D97-AF65-F5344CB8AC3E}">
        <p14:creationId xmlns:p14="http://schemas.microsoft.com/office/powerpoint/2010/main" val="577684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0A933A-AEA4-49C1-84BD-A5E44C86DA60}" type="slidenum">
              <a:rPr lang="en-IN" smtClean="0"/>
              <a:pPr/>
              <a:t>4</a:t>
            </a:fld>
            <a:endParaRPr lang="en-IN"/>
          </a:p>
        </p:txBody>
      </p:sp>
    </p:spTree>
    <p:extLst>
      <p:ext uri="{BB962C8B-B14F-4D97-AF65-F5344CB8AC3E}">
        <p14:creationId xmlns:p14="http://schemas.microsoft.com/office/powerpoint/2010/main" val="240298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CEF-BD49-4D16-BD9A-39DD9573F7B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D6EF7019-A62A-4E09-9FDD-86010A5EA9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94CA39-E291-4D20-8572-59E510E6F514}"/>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34E0AE37-B70B-40AB-B994-E59DC0FBE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96282-792D-4A27-B8DC-147398A91788}"/>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24134842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12A-554F-4D80-B46F-1B66942EAF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5CBE1B-4EBC-42E0-BEE0-6FE3A2FD1A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6D7DBC-C395-417F-9DAD-1A0A19BEDA7D}"/>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AE22FD53-36E5-406E-8FED-92E3B46BE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16397-82BA-4CDA-9BBD-9C4C1F51B27F}"/>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15062925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105798-159A-4DFF-BE18-0883500E75A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902942-5624-4176-8528-14921865834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75FA0-0A09-4E40-9D31-7F116BDDF4B8}"/>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212E96BD-9BCA-47E4-99B9-42547D420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230EF-668F-405E-BCC6-4EBBB17442CD}"/>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22183628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67F2-E872-4C4E-B090-351CBCE356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7BF05C-FE4E-483A-BE53-1683F0525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2721B1-67B1-4DE2-BC66-E1FB0A536594}"/>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B52FB61B-731C-4FE8-805D-871B8BBB3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BF52B-6A53-42C6-9C9B-C9BEED43EB84}"/>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12437946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6047-255E-4FB5-9BB2-D3FA32FF9F2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B015DC-2F28-4A39-9664-0A7F2D8266E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BAAFA-8263-4DB0-A102-CF4D7B4F511D}"/>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DCC422A2-7000-436C-BF5C-347F8BF5B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E3875-DD85-4C85-AC54-8C5DC01A5FF0}"/>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3464353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FE36-1BAB-4BD0-9CBA-73F4B7F503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B02EC3-FC3C-46F5-BD1C-4A295F2A7F8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00FB7A-665D-4F6C-A660-D932168ED71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37D51B-8EF5-40D4-8B33-207D52E9F132}"/>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6" name="Footer Placeholder 5">
            <a:extLst>
              <a:ext uri="{FF2B5EF4-FFF2-40B4-BE49-F238E27FC236}">
                <a16:creationId xmlns:a16="http://schemas.microsoft.com/office/drawing/2014/main" id="{86FBDCDE-C943-46B3-AB98-AEC83F3A8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2F40C-FBA6-4184-9D4B-3201D2739B2A}"/>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99957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F386-799D-4E74-AF4D-B12FE531F3E9}"/>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25768-AF41-4C8F-AFC3-8818CFAC91E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6DAF8-EF2E-490A-83D8-1C0BCC70787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FF5B85-5151-4B55-942D-026172543C2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7B95B37-8433-4709-BF49-40FEA5795E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472F32-CBA8-4C89-B10C-9B47B002A739}"/>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8" name="Footer Placeholder 7">
            <a:extLst>
              <a:ext uri="{FF2B5EF4-FFF2-40B4-BE49-F238E27FC236}">
                <a16:creationId xmlns:a16="http://schemas.microsoft.com/office/drawing/2014/main" id="{9A309B0E-2A36-470F-B5BA-3F8FBA7438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99CD1E-B402-4F79-AD0E-E3E6DB861C04}"/>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709713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272A-1E33-4EC5-A06F-6BFFB66E00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7BF087-D7E4-48E8-8CAA-16580672878D}"/>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4" name="Footer Placeholder 3">
            <a:extLst>
              <a:ext uri="{FF2B5EF4-FFF2-40B4-BE49-F238E27FC236}">
                <a16:creationId xmlns:a16="http://schemas.microsoft.com/office/drawing/2014/main" id="{275804F0-127A-494B-9117-058F7C04C5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7AAEFD-359E-40B5-9CDD-30C39AD34B93}"/>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5877414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04869F-9090-43FF-AC74-E726D0C0231E}"/>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3" name="Footer Placeholder 2">
            <a:extLst>
              <a:ext uri="{FF2B5EF4-FFF2-40B4-BE49-F238E27FC236}">
                <a16:creationId xmlns:a16="http://schemas.microsoft.com/office/drawing/2014/main" id="{4CD2DCE8-D6FA-43A5-A708-FA9C18DB8F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C0E44-40A6-453A-A0BE-CE5CBF75D867}"/>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9384156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1475-A561-4BF6-83B3-FA2C3D4964F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972000-7BB6-4D0A-B382-DDD3836D3B5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2E211B-670D-4A2D-B4F7-BBDB9B529E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A8C53FC-040C-4CD2-8790-07D0B960BF18}"/>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6" name="Footer Placeholder 5">
            <a:extLst>
              <a:ext uri="{FF2B5EF4-FFF2-40B4-BE49-F238E27FC236}">
                <a16:creationId xmlns:a16="http://schemas.microsoft.com/office/drawing/2014/main" id="{9AB7D481-8E91-4D2A-8B27-09109F643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F10C6-549D-4E2D-95E8-A7ED3F50AC28}"/>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8350281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E088-0CB9-4C6D-8130-6F3FB1E05FC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4BC2A9-F25E-4D84-BC41-D4E53A48667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40D94AE-2EAE-44F8-AC6A-F81E536DC5E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BD385C2-CEE3-469A-BEA5-BB6B06598C24}"/>
              </a:ext>
            </a:extLst>
          </p:cNvPr>
          <p:cNvSpPr>
            <a:spLocks noGrp="1"/>
          </p:cNvSpPr>
          <p:nvPr>
            <p:ph type="dt" sz="half" idx="10"/>
          </p:nvPr>
        </p:nvSpPr>
        <p:spPr/>
        <p:txBody>
          <a:bodyPr/>
          <a:lstStyle/>
          <a:p>
            <a:fld id="{8CDDD758-136B-4970-BE63-D04AFACADCE0}" type="datetimeFigureOut">
              <a:rPr lang="en-US" smtClean="0"/>
              <a:pPr/>
              <a:t>7/28/2020</a:t>
            </a:fld>
            <a:endParaRPr lang="en-US"/>
          </a:p>
        </p:txBody>
      </p:sp>
      <p:sp>
        <p:nvSpPr>
          <p:cNvPr id="6" name="Footer Placeholder 5">
            <a:extLst>
              <a:ext uri="{FF2B5EF4-FFF2-40B4-BE49-F238E27FC236}">
                <a16:creationId xmlns:a16="http://schemas.microsoft.com/office/drawing/2014/main" id="{901F8012-EB13-4E0C-BFA2-30BD59EE79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6B6DE-A275-4316-9063-273BAD9DECCD}"/>
              </a:ext>
            </a:extLst>
          </p:cNvPr>
          <p:cNvSpPr>
            <a:spLocks noGrp="1"/>
          </p:cNvSpPr>
          <p:nvPr>
            <p:ph type="sldNum" sz="quarter" idx="12"/>
          </p:nvPr>
        </p:nvSpPr>
        <p:spPr/>
        <p:txBody>
          <a:bodyPr/>
          <a:lstStyle/>
          <a:p>
            <a:fld id="{69BDC839-94BA-4041-81EA-1F3B9FAA64F8}" type="slidenum">
              <a:rPr lang="en-US" smtClean="0"/>
              <a:pPr/>
              <a:t>‹#›</a:t>
            </a:fld>
            <a:endParaRPr lang="en-US"/>
          </a:p>
        </p:txBody>
      </p:sp>
    </p:spTree>
    <p:extLst>
      <p:ext uri="{BB962C8B-B14F-4D97-AF65-F5344CB8AC3E}">
        <p14:creationId xmlns:p14="http://schemas.microsoft.com/office/powerpoint/2010/main" val="35175684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39999">
              <a:srgbClr val="85C2FF"/>
            </a:gs>
            <a:gs pos="70000">
              <a:srgbClr val="C4D6EB"/>
            </a:gs>
            <a:gs pos="100000">
              <a:srgbClr val="FFEBFA"/>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BE44D-7D54-422D-9A81-585E68A8B6E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CF11D7-7FD6-4259-9D0F-08417A85D23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7CE835-ECDC-4A16-AA82-05AD877132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DD758-136B-4970-BE63-D04AFACADCE0}" type="datetimeFigureOut">
              <a:rPr lang="en-US" smtClean="0"/>
              <a:pPr/>
              <a:t>7/28/2020</a:t>
            </a:fld>
            <a:endParaRPr lang="en-US"/>
          </a:p>
        </p:txBody>
      </p:sp>
      <p:sp>
        <p:nvSpPr>
          <p:cNvPr id="5" name="Footer Placeholder 4">
            <a:extLst>
              <a:ext uri="{FF2B5EF4-FFF2-40B4-BE49-F238E27FC236}">
                <a16:creationId xmlns:a16="http://schemas.microsoft.com/office/drawing/2014/main" id="{55E83600-6426-430F-940E-AE4708C24C1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F8AB9-C28C-448B-9E04-6CFA4A50501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BDC839-94BA-4041-81EA-1F3B9FAA64F8}" type="slidenum">
              <a:rPr lang="en-US" smtClean="0"/>
              <a:pPr/>
              <a:t>‹#›</a:t>
            </a:fld>
            <a:endParaRPr lang="en-US"/>
          </a:p>
        </p:txBody>
      </p:sp>
    </p:spTree>
    <p:extLst>
      <p:ext uri="{BB962C8B-B14F-4D97-AF65-F5344CB8AC3E}">
        <p14:creationId xmlns:p14="http://schemas.microsoft.com/office/powerpoint/2010/main" val="85478775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bestglobalbrands.com/2014/rank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blog.getreviewed.org/blogs-influence-consumer-purchase-decisions/" TargetMode="Externa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popoptiq.com/types-of-consumers/" TargetMode="External"/><Relationship Id="rId2" Type="http://schemas.openxmlformats.org/officeDocument/2006/relationships/hyperlink" Target="https://www.salesmate.io/resources/sales-strategies-revealed-sales-experts/" TargetMode="External"/><Relationship Id="rId1" Type="http://schemas.openxmlformats.org/officeDocument/2006/relationships/slideLayout" Target="../slideLayouts/slideLayout2.xml"/><Relationship Id="rId6" Type="http://schemas.openxmlformats.org/officeDocument/2006/relationships/hyperlink" Target="https://medium.com/analytics-for-humans/the-evolution-of-consumer-behavior-in-the-digital-age-917a93c15888" TargetMode="External"/><Relationship Id="rId5" Type="http://schemas.openxmlformats.org/officeDocument/2006/relationships/hyperlink" Target="https://www.omniconvert.com/blog/consumer-behavior-in-marketing-patterns-types-segmentation.html" TargetMode="External"/><Relationship Id="rId4" Type="http://schemas.openxmlformats.org/officeDocument/2006/relationships/hyperlink" Target="https://www.beyondthehedgecreative.com/4-different-types-consumers-market/"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en.wikipedia.org/wiki/Quantitative_research"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rcRect l="42953" t="3964" b="3964"/>
          <a:stretch>
            <a:fillRect/>
          </a:stretch>
        </p:blipFill>
        <p:spPr>
          <a:xfrm>
            <a:off x="0" y="1"/>
            <a:ext cx="5665603"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a:solidFill>
            <a:srgbClr val="0070C0"/>
          </a:solidFill>
        </p:spPr>
      </p:pic>
      <p:sp>
        <p:nvSpPr>
          <p:cNvPr id="2" name="Title 1"/>
          <p:cNvSpPr>
            <a:spLocks noGrp="1"/>
          </p:cNvSpPr>
          <p:nvPr>
            <p:ph type="ctrTitle"/>
          </p:nvPr>
        </p:nvSpPr>
        <p:spPr>
          <a:xfrm>
            <a:off x="480060" y="1143000"/>
            <a:ext cx="3406140" cy="5105399"/>
          </a:xfrm>
        </p:spPr>
        <p:txBody>
          <a:bodyPr vert="horz" lIns="91440" tIns="45720" rIns="91440" bIns="45720" rtlCol="0" anchor="ctr">
            <a:noAutofit/>
          </a:bodyPr>
          <a:lstStyle/>
          <a:p>
            <a:pPr defTabSz="914400"/>
            <a:r>
              <a:rPr lang="en-US" sz="4000" b="1" kern="1200" dirty="0">
                <a:solidFill>
                  <a:srgbClr val="FFFFFF"/>
                </a:solidFill>
                <a:latin typeface="FrankRuehl" pitchFamily="34" charset="-79"/>
                <a:cs typeface="FrankRuehl" pitchFamily="34" charset="-79"/>
              </a:rPr>
              <a:t>A  STUDY       ON CONSUMER BEHAVIOUR DURING PURCHASES	</a:t>
            </a:r>
            <a:br>
              <a:rPr lang="en-US" sz="4000" b="1"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0637" y="0"/>
            <a:ext cx="40433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629150" y="1600200"/>
            <a:ext cx="3915918" cy="3962400"/>
          </a:xfrm>
        </p:spPr>
        <p:txBody>
          <a:bodyPr vert="horz" lIns="91440" tIns="45720" rIns="91440" bIns="45720" rtlCol="0" anchor="ctr">
            <a:normAutofit/>
          </a:bodyPr>
          <a:lstStyle/>
          <a:p>
            <a:pPr indent="-228600" algn="l" defTabSz="914400"/>
            <a:endParaRPr lang="en-US" sz="2100" dirty="0">
              <a:solidFill>
                <a:srgbClr val="000000"/>
              </a:solidFill>
            </a:endParaRPr>
          </a:p>
          <a:p>
            <a:pPr indent="-228600" defTabSz="914400">
              <a:lnSpc>
                <a:spcPct val="110000"/>
              </a:lnSpc>
              <a:buFont typeface="Arial" panose="020B0604020202020204" pitchFamily="34" charset="0"/>
              <a:buChar char="•"/>
            </a:pPr>
            <a:r>
              <a:rPr lang="en-US" sz="2400" dirty="0">
                <a:solidFill>
                  <a:srgbClr val="000000"/>
                </a:solidFill>
                <a:latin typeface="FrankRuehl" pitchFamily="34" charset="-79"/>
                <a:cs typeface="FrankRuehl" pitchFamily="34" charset="-79"/>
              </a:rPr>
              <a:t> Ms. SHIVANI BATTU (121317044008) </a:t>
            </a:r>
          </a:p>
          <a:p>
            <a:pPr indent="-228600" defTabSz="914400">
              <a:lnSpc>
                <a:spcPct val="110000"/>
              </a:lnSpc>
              <a:buFont typeface="Arial" panose="020B0604020202020204" pitchFamily="34" charset="0"/>
              <a:buChar char="•"/>
            </a:pPr>
            <a:r>
              <a:rPr lang="en-US" sz="2400" dirty="0">
                <a:solidFill>
                  <a:srgbClr val="000000"/>
                </a:solidFill>
                <a:latin typeface="FrankRuehl" pitchFamily="34" charset="-79"/>
                <a:cs typeface="FrankRuehl" pitchFamily="34" charset="-79"/>
              </a:rPr>
              <a:t>Ms. KODIPAKA CHATHURYA GOUD (121317044035) </a:t>
            </a:r>
          </a:p>
          <a:p>
            <a:pPr indent="-228600" defTabSz="914400">
              <a:lnSpc>
                <a:spcPct val="110000"/>
              </a:lnSpc>
              <a:buFont typeface="Arial" panose="020B0604020202020204" pitchFamily="34" charset="0"/>
              <a:buChar char="•"/>
            </a:pPr>
            <a:r>
              <a:rPr lang="en-US" sz="2400" dirty="0">
                <a:solidFill>
                  <a:srgbClr val="000000"/>
                </a:solidFill>
                <a:latin typeface="FrankRuehl" pitchFamily="34" charset="-79"/>
                <a:cs typeface="FrankRuehl" pitchFamily="34" charset="-79"/>
              </a:rPr>
              <a:t>Ms. SAHITHI RAYI (121317044050</a:t>
            </a:r>
            <a:r>
              <a:rPr lang="en-US" sz="2400" dirty="0">
                <a:solidFill>
                  <a:srgbClr val="000000"/>
                </a:solidFill>
              </a:rPr>
              <a:t>) </a:t>
            </a:r>
          </a:p>
        </p:txBody>
      </p:sp>
    </p:spTree>
  </p:cSld>
  <p:clrMapOvr>
    <a:overrideClrMapping bg1="dk1" tx1="lt1" bg2="dk2" tx2="lt2" accent1="accent1" accent2="accent2" accent3="accent3" accent4="accent4" accent5="accent5" accent6="accent6" hlink="hlink" folHlink="folHlink"/>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1.png"/>
          <p:cNvPicPr>
            <a:picLocks noGrp="1" noChangeAspect="1"/>
          </p:cNvPicPr>
          <p:nvPr>
            <p:ph idx="1"/>
          </p:nvPr>
        </p:nvPicPr>
        <p:blipFill>
          <a:blip r:embed="rId2" cstate="print"/>
          <a:stretch>
            <a:fillRect/>
          </a:stretch>
        </p:blipFill>
        <p:spPr>
          <a:xfrm>
            <a:off x="228600" y="304800"/>
            <a:ext cx="8667801" cy="6179442"/>
          </a:xfr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lstStyle/>
          <a:p>
            <a:pPr algn="ctr"/>
            <a:r>
              <a:rPr lang="en-US" b="1" u="sng" dirty="0">
                <a:latin typeface="Times New Roman" pitchFamily="18" charset="0"/>
                <a:cs typeface="Times New Roman" pitchFamily="18" charset="0"/>
              </a:rPr>
              <a:t>FACTORS</a:t>
            </a:r>
          </a:p>
        </p:txBody>
      </p:sp>
      <p:sp>
        <p:nvSpPr>
          <p:cNvPr id="3" name="Content Placeholder 2"/>
          <p:cNvSpPr>
            <a:spLocks noGrp="1"/>
          </p:cNvSpPr>
          <p:nvPr>
            <p:ph idx="1"/>
          </p:nvPr>
        </p:nvSpPr>
        <p:spPr>
          <a:xfrm>
            <a:off x="628650" y="1066800"/>
            <a:ext cx="7886700" cy="5110163"/>
          </a:xfrm>
        </p:spPr>
        <p:txBody>
          <a:bodyPr>
            <a:noAutofit/>
          </a:bodyPr>
          <a:lstStyle/>
          <a:p>
            <a:pPr algn="just">
              <a:buNone/>
            </a:pPr>
            <a:r>
              <a:rPr lang="en-US" sz="2000" b="1" u="sng" dirty="0">
                <a:latin typeface="Times New Roman" pitchFamily="18" charset="0"/>
                <a:cs typeface="Times New Roman" pitchFamily="18" charset="0"/>
              </a:rPr>
              <a:t>PSYCHOLOGICAL FACTORS</a:t>
            </a:r>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buNone/>
            </a:pPr>
            <a:r>
              <a:rPr lang="en-US" sz="1800" dirty="0">
                <a:latin typeface="Times New Roman" pitchFamily="18" charset="0"/>
                <a:cs typeface="Times New Roman" pitchFamily="18" charset="0"/>
              </a:rPr>
              <a:t>&gt; Purchase decisions always depend on the perception levels of the consumers.</a:t>
            </a:r>
          </a:p>
          <a:p>
            <a:pPr algn="just">
              <a:buNone/>
            </a:pPr>
            <a:r>
              <a:rPr lang="en-US" sz="1800" dirty="0">
                <a:latin typeface="Times New Roman" pitchFamily="18" charset="0"/>
                <a:cs typeface="Times New Roman" pitchFamily="18" charset="0"/>
              </a:rPr>
              <a:t>&gt; The perception levels  vary from one individual to another which may depend on need, influence, motivation, and finally how they perceive things to take decisions.</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p:txBody>
      </p:sp>
      <p:pic>
        <p:nvPicPr>
          <p:cNvPr id="4" name="Picture 3" descr="img2.jpeg"/>
          <p:cNvPicPr>
            <a:picLocks noChangeAspect="1"/>
          </p:cNvPicPr>
          <p:nvPr/>
        </p:nvPicPr>
        <p:blipFill>
          <a:blip r:embed="rId2" cstate="print"/>
          <a:stretch>
            <a:fillRect/>
          </a:stretch>
        </p:blipFill>
        <p:spPr>
          <a:xfrm>
            <a:off x="533400" y="2895600"/>
            <a:ext cx="3476413" cy="3048000"/>
          </a:xfrm>
          <a:prstGeom prst="rect">
            <a:avLst/>
          </a:prstGeom>
        </p:spPr>
      </p:pic>
      <p:pic>
        <p:nvPicPr>
          <p:cNvPr id="5" name="Picture 4" descr="img3.png"/>
          <p:cNvPicPr>
            <a:picLocks noChangeAspect="1"/>
          </p:cNvPicPr>
          <p:nvPr/>
        </p:nvPicPr>
        <p:blipFill>
          <a:blip r:embed="rId3" cstate="print"/>
          <a:stretch>
            <a:fillRect/>
          </a:stretch>
        </p:blipFill>
        <p:spPr>
          <a:xfrm>
            <a:off x="4495800" y="2895600"/>
            <a:ext cx="4038600" cy="3141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768474"/>
          </a:xfrm>
        </p:spPr>
        <p:txBody>
          <a:bodyPr>
            <a:noAutofit/>
          </a:bodyPr>
          <a:lstStyle/>
          <a:p>
            <a:pPr>
              <a:lnSpc>
                <a:spcPct val="100000"/>
              </a:lnSpc>
            </a:pPr>
            <a:r>
              <a:rPr lang="en-US" sz="2000" b="1" u="sng" dirty="0">
                <a:latin typeface="Times New Roman" pitchFamily="18" charset="0"/>
                <a:cs typeface="Times New Roman" pitchFamily="18" charset="0"/>
              </a:rPr>
              <a:t>PERSONAL FACTORS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&gt;</a:t>
            </a:r>
            <a:r>
              <a:rPr lang="en-US" sz="1800" dirty="0">
                <a:latin typeface="Times New Roman" pitchFamily="18" charset="0"/>
                <a:cs typeface="Times New Roman" pitchFamily="18" charset="0"/>
              </a:rPr>
              <a:t>Another important factor is personal factor It involves occupation, age, gender, lifestyle, income levels, personality traits, etc., which show major influence on the buyer’s behavior.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&gt;Personality traits such as characteristics, interests, beliefs, and attitudes influence a person to take the decision of purchase or not.</a:t>
            </a:r>
          </a:p>
        </p:txBody>
      </p:sp>
      <p:pic>
        <p:nvPicPr>
          <p:cNvPr id="4" name="Content Placeholder 3"/>
          <p:cNvPicPr>
            <a:picLocks noGrp="1"/>
          </p:cNvPicPr>
          <p:nvPr>
            <p:ph idx="1"/>
          </p:nvPr>
        </p:nvPicPr>
        <p:blipFill>
          <a:blip r:embed="rId2" cstate="print"/>
          <a:stretch>
            <a:fillRect/>
          </a:stretch>
        </p:blipFill>
        <p:spPr>
          <a:xfrm>
            <a:off x="1061162" y="2514600"/>
            <a:ext cx="6939838" cy="3662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09600"/>
          </a:xfrm>
        </p:spPr>
        <p:txBody>
          <a:bodyPr>
            <a:noAutofit/>
          </a:bodyPr>
          <a:lstStyle/>
          <a:p>
            <a:r>
              <a:rPr lang="en-US" sz="2000" b="1" u="sng" dirty="0">
                <a:latin typeface="Times New Roman" pitchFamily="18" charset="0"/>
                <a:cs typeface="Times New Roman" pitchFamily="18" charset="0"/>
              </a:rPr>
              <a:t>CULTURAL FACTORS</a:t>
            </a:r>
            <a:r>
              <a:rPr lang="en-US" sz="2000" b="1" dirty="0">
                <a:latin typeface="Times New Roman" pitchFamily="18" charset="0"/>
                <a:cs typeface="Times New Roman" pitchFamily="18" charset="0"/>
              </a:rPr>
              <a:t>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7" name="Content Placeholder 6"/>
          <p:cNvSpPr>
            <a:spLocks noGrp="1"/>
          </p:cNvSpPr>
          <p:nvPr>
            <p:ph idx="1"/>
          </p:nvPr>
        </p:nvSpPr>
        <p:spPr>
          <a:xfrm>
            <a:off x="381000" y="762000"/>
            <a:ext cx="8458200" cy="5414963"/>
          </a:xfrm>
        </p:spPr>
        <p:txBody>
          <a:bodyPr/>
          <a:lstStyle/>
          <a:p>
            <a:pPr algn="just">
              <a:lnSpc>
                <a:spcPct val="100000"/>
              </a:lnSpc>
              <a:buNone/>
            </a:pPr>
            <a:r>
              <a:rPr lang="en-US" sz="1800" dirty="0">
                <a:latin typeface="Times New Roman" pitchFamily="18" charset="0"/>
                <a:cs typeface="Times New Roman" pitchFamily="18" charset="0"/>
              </a:rPr>
              <a:t>&gt; Culture refers to the set of values, beliefs, and ideologies of the society or group, where an individual learns from their family, society and hence follows the same .</a:t>
            </a:r>
          </a:p>
          <a:p>
            <a:pPr algn="just">
              <a:lnSpc>
                <a:spcPct val="100000"/>
              </a:lnSpc>
              <a:buNone/>
            </a:pPr>
            <a:r>
              <a:rPr lang="en-US" sz="1800" dirty="0">
                <a:latin typeface="Times New Roman" pitchFamily="18" charset="0"/>
                <a:cs typeface="Times New Roman" pitchFamily="18" charset="0"/>
              </a:rPr>
              <a:t>&gt; The way of dressing, wearing ornaments, eating habits, etc of a community is the result of cultural factors.</a:t>
            </a:r>
            <a:endParaRPr lang="en-US" sz="1800" b="1" dirty="0">
              <a:latin typeface="Times New Roman" pitchFamily="18" charset="0"/>
              <a:cs typeface="Times New Roman" pitchFamily="18" charset="0"/>
            </a:endParaRPr>
          </a:p>
          <a:p>
            <a:pPr algn="just">
              <a:lnSpc>
                <a:spcPct val="100000"/>
              </a:lnSpc>
              <a:buNone/>
            </a:pPr>
            <a:r>
              <a:rPr lang="en-US" sz="1800" b="1" dirty="0" err="1">
                <a:latin typeface="Times New Roman" pitchFamily="18" charset="0"/>
                <a:cs typeface="Times New Roman" pitchFamily="18" charset="0"/>
              </a:rPr>
              <a:t>Eg</a:t>
            </a: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 We all know McDonald's is a successful global brand, so unlike its menu, McDonald's practices "</a:t>
            </a:r>
            <a:r>
              <a:rPr lang="en-US" sz="1800" dirty="0" err="1">
                <a:latin typeface="Times New Roman" pitchFamily="18" charset="0"/>
                <a:cs typeface="Times New Roman" pitchFamily="18" charset="0"/>
              </a:rPr>
              <a:t>glocal</a:t>
            </a:r>
            <a:r>
              <a:rPr lang="en-US" sz="1800" dirty="0">
                <a:latin typeface="Times New Roman" pitchFamily="18" charset="0"/>
                <a:cs typeface="Times New Roman" pitchFamily="18" charset="0"/>
              </a:rPr>
              <a:t>" marketing efforts. That is not a type error. McDonald's brings a local flavor, literally, to different countries with region-specific menu items. In 2003, McDonald's introduced the </a:t>
            </a:r>
            <a:r>
              <a:rPr lang="en-US" sz="1800" dirty="0" err="1">
                <a:latin typeface="Times New Roman" pitchFamily="18" charset="0"/>
                <a:cs typeface="Times New Roman" pitchFamily="18" charset="0"/>
              </a:rPr>
              <a:t>McArabia</a:t>
            </a:r>
            <a:r>
              <a:rPr lang="en-US" sz="1800" dirty="0">
                <a:latin typeface="Times New Roman" pitchFamily="18" charset="0"/>
                <a:cs typeface="Times New Roman" pitchFamily="18" charset="0"/>
              </a:rPr>
              <a:t>, a flatbread sandwich, to its restaurants in the Middle East. This "</a:t>
            </a:r>
            <a:r>
              <a:rPr lang="en-US" sz="1800" dirty="0" err="1">
                <a:latin typeface="Times New Roman" pitchFamily="18" charset="0"/>
                <a:cs typeface="Times New Roman" pitchFamily="18" charset="0"/>
              </a:rPr>
              <a:t>glocal</a:t>
            </a:r>
            <a:r>
              <a:rPr lang="en-US" sz="1800" dirty="0">
                <a:latin typeface="Times New Roman" pitchFamily="18" charset="0"/>
                <a:cs typeface="Times New Roman" pitchFamily="18" charset="0"/>
              </a:rPr>
              <a:t>" approach has helped put McDonald's at </a:t>
            </a:r>
            <a:r>
              <a:rPr lang="en-US" sz="1800" dirty="0">
                <a:latin typeface="Times New Roman" pitchFamily="18" charset="0"/>
                <a:cs typeface="Times New Roman" pitchFamily="18" charset="0"/>
                <a:hlinkClick r:id="rId2" tooltip="#7 on Interbrand's Best Global Brands 2012."/>
              </a:rPr>
              <a:t>#9 on </a:t>
            </a:r>
            <a:r>
              <a:rPr lang="en-US" sz="1800" dirty="0" err="1">
                <a:latin typeface="Times New Roman" pitchFamily="18" charset="0"/>
                <a:cs typeface="Times New Roman" pitchFamily="18" charset="0"/>
                <a:hlinkClick r:id="rId2" tooltip="#7 on Interbrand's Best Global Brands 2012."/>
              </a:rPr>
              <a:t>Interbrand's</a:t>
            </a:r>
            <a:r>
              <a:rPr lang="en-US" sz="1800" dirty="0">
                <a:latin typeface="Times New Roman" pitchFamily="18" charset="0"/>
                <a:cs typeface="Times New Roman" pitchFamily="18" charset="0"/>
                <a:hlinkClick r:id="rId2" tooltip="#7 on Interbrand's Best Global Brands 2012."/>
              </a:rPr>
              <a:t> Best Global Brands 2014.</a:t>
            </a:r>
            <a:endParaRPr lang="en-US" sz="1800" dirty="0">
              <a:latin typeface="Times New Roman" pitchFamily="18" charset="0"/>
              <a:cs typeface="Times New Roman" pitchFamily="18" charset="0"/>
            </a:endParaRPr>
          </a:p>
          <a:p>
            <a:pPr>
              <a:buNone/>
            </a:pPr>
            <a:endParaRPr lang="en-US" dirty="0"/>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3962400"/>
            <a:ext cx="6220385" cy="2571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2378074"/>
          </a:xfrm>
        </p:spPr>
        <p:txBody>
          <a:bodyPr>
            <a:normAutofit fontScale="90000"/>
          </a:bodyPr>
          <a:lstStyle/>
          <a:p>
            <a:pPr marL="274320">
              <a:lnSpc>
                <a:spcPct val="100000"/>
              </a:lnSpc>
              <a:spcBef>
                <a:spcPts val="600"/>
              </a:spcBef>
              <a:spcAft>
                <a:spcPts val="600"/>
              </a:spcAft>
            </a:pPr>
            <a:r>
              <a:rPr lang="en-US" sz="2200" b="1" u="sng" dirty="0">
                <a:latin typeface="Times New Roman" pitchFamily="18" charset="0"/>
                <a:cs typeface="Times New Roman" pitchFamily="18" charset="0"/>
              </a:rPr>
              <a:t>SOCIAL FACTORS</a:t>
            </a:r>
            <a:r>
              <a:rPr lang="en-US" sz="2200" b="1" dirty="0">
                <a:latin typeface="Times New Roman" pitchFamily="18" charset="0"/>
                <a:cs typeface="Times New Roman" pitchFamily="18" charset="0"/>
              </a:rPr>
              <a:t> :</a:t>
            </a:r>
            <a:br>
              <a:rPr lang="en-US" sz="2200" b="1" dirty="0">
                <a:latin typeface="Times New Roman" pitchFamily="18" charset="0"/>
                <a:cs typeface="Times New Roman" pitchFamily="18" charset="0"/>
              </a:rPr>
            </a:br>
            <a:br>
              <a:rPr lang="en-US" sz="2200" b="1" dirty="0">
                <a:latin typeface="Times New Roman" pitchFamily="18" charset="0"/>
                <a:cs typeface="Times New Roman" pitchFamily="18" charset="0"/>
              </a:rPr>
            </a:br>
            <a:r>
              <a:rPr lang="en-US" sz="2200" b="1" dirty="0">
                <a:latin typeface="Times New Roman" pitchFamily="18" charset="0"/>
                <a:cs typeface="Times New Roman" pitchFamily="18" charset="0"/>
              </a:rPr>
              <a:t>&gt; </a:t>
            </a:r>
            <a:r>
              <a:rPr lang="en-US" sz="2000" dirty="0">
                <a:latin typeface="Times New Roman" pitchFamily="18" charset="0"/>
                <a:cs typeface="Times New Roman" pitchFamily="18" charset="0"/>
              </a:rPr>
              <a:t>Various social factors show influence on the consumer behavior. Every individual follows the culture and trend of their society and hence they may be influenced by the various factors such as status, role in the society and reference groups.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&gt; Depending on the societal status, individual need and influence of social groups, consumer behavior is determined and this is beneficial for businesses.</a:t>
            </a:r>
            <a:br>
              <a:rPr lang="en-US" sz="2000" dirty="0"/>
            </a:br>
            <a:endParaRPr lang="en-US" sz="2000" dirty="0">
              <a:latin typeface="Times New Roman" pitchFamily="18" charset="0"/>
              <a:cs typeface="Times New Roman" pitchFamily="18" charset="0"/>
            </a:endParaRPr>
          </a:p>
        </p:txBody>
      </p:sp>
      <p:pic>
        <p:nvPicPr>
          <p:cNvPr id="4" name="Content Placeholder 3" descr="img5.jpg"/>
          <p:cNvPicPr>
            <a:picLocks noGrp="1" noChangeAspect="1"/>
          </p:cNvPicPr>
          <p:nvPr>
            <p:ph idx="1"/>
          </p:nvPr>
        </p:nvPicPr>
        <p:blipFill>
          <a:blip r:embed="rId2" cstate="print"/>
          <a:stretch>
            <a:fillRect/>
          </a:stretch>
        </p:blipFill>
        <p:spPr>
          <a:xfrm>
            <a:off x="304800" y="3200400"/>
            <a:ext cx="4287147" cy="2954843"/>
          </a:xfrm>
        </p:spPr>
      </p:pic>
      <p:pic>
        <p:nvPicPr>
          <p:cNvPr id="5" name="Picture 4"/>
          <p:cNvPicPr/>
          <p:nvPr/>
        </p:nvPicPr>
        <p:blipFill>
          <a:blip r:embed="rId3" cstate="print"/>
          <a:stretch>
            <a:fillRect/>
          </a:stretch>
        </p:blipFill>
        <p:spPr>
          <a:xfrm>
            <a:off x="4800600" y="3200400"/>
            <a:ext cx="3764280" cy="2987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533400"/>
            <a:ext cx="7886700" cy="5643563"/>
          </a:xfrm>
        </p:spPr>
        <p:txBody>
          <a:bodyPr>
            <a:normAutofit/>
          </a:bodyPr>
          <a:lstStyle/>
          <a:p>
            <a:pPr>
              <a:buNone/>
            </a:pPr>
            <a:r>
              <a:rPr lang="en-US" sz="2000" b="1" u="sng" dirty="0">
                <a:latin typeface="Times New Roman" pitchFamily="18" charset="0"/>
                <a:cs typeface="Times New Roman" pitchFamily="18" charset="0"/>
              </a:rPr>
              <a:t>ECONOMIC FACTORS</a:t>
            </a:r>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&gt; Economic status of an individual and a country rules the purchase decisions of the customers. </a:t>
            </a:r>
          </a:p>
          <a:p>
            <a:pPr>
              <a:buNone/>
            </a:pPr>
            <a:r>
              <a:rPr lang="en-US" sz="2000" dirty="0">
                <a:latin typeface="Times New Roman" pitchFamily="18" charset="0"/>
                <a:cs typeface="Times New Roman" pitchFamily="18" charset="0"/>
              </a:rPr>
              <a:t>&gt; If per capita income of individuals is less than a country’s economic condition then the high-end products and services may not become successful in such economic conditions. </a:t>
            </a:r>
          </a:p>
          <a:p>
            <a:pPr>
              <a:buNone/>
            </a:pPr>
            <a:endParaRPr lang="en-US" sz="2000" dirty="0"/>
          </a:p>
          <a:p>
            <a:endParaRPr lang="en-US" dirty="0"/>
          </a:p>
        </p:txBody>
      </p:sp>
      <p:pic>
        <p:nvPicPr>
          <p:cNvPr id="4" name="Picture 3"/>
          <p:cNvPicPr/>
          <p:nvPr/>
        </p:nvPicPr>
        <p:blipFill>
          <a:blip r:embed="rId2" cstate="print"/>
          <a:stretch>
            <a:fillRect/>
          </a:stretch>
        </p:blipFill>
        <p:spPr>
          <a:xfrm>
            <a:off x="1295401" y="2743200"/>
            <a:ext cx="65532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886700" cy="685799"/>
          </a:xfrm>
        </p:spPr>
        <p:txBody>
          <a:bodyPr>
            <a:normAutofit/>
          </a:bodyPr>
          <a:lstStyle/>
          <a:p>
            <a:pPr algn="ctr"/>
            <a:r>
              <a:rPr lang="en-US" sz="2800" b="1" u="sng" dirty="0">
                <a:latin typeface="Times New Roman" pitchFamily="18" charset="0"/>
                <a:cs typeface="Times New Roman" pitchFamily="18" charset="0"/>
              </a:rPr>
              <a:t>SALES AND MARKETING</a:t>
            </a:r>
          </a:p>
        </p:txBody>
      </p:sp>
      <p:pic>
        <p:nvPicPr>
          <p:cNvPr id="37890" name="Picture 2" descr="Image result for SALES AND MARKETING GIFS"/>
          <p:cNvPicPr>
            <a:picLocks noChangeAspect="1" noChangeArrowheads="1" noCrop="1"/>
          </p:cNvPicPr>
          <p:nvPr/>
        </p:nvPicPr>
        <p:blipFill>
          <a:blip r:embed="rId2" cstate="print"/>
          <a:srcRect/>
          <a:stretch>
            <a:fillRect/>
          </a:stretch>
        </p:blipFill>
        <p:spPr bwMode="auto">
          <a:xfrm>
            <a:off x="5791200" y="1295400"/>
            <a:ext cx="2971800" cy="4883020"/>
          </a:xfrm>
          <a:prstGeom prst="rect">
            <a:avLst/>
          </a:prstGeom>
          <a:noFill/>
        </p:spPr>
      </p:pic>
      <p:sp>
        <p:nvSpPr>
          <p:cNvPr id="6" name="Rectangle 5"/>
          <p:cNvSpPr/>
          <p:nvPr/>
        </p:nvSpPr>
        <p:spPr>
          <a:xfrm>
            <a:off x="381000" y="1066800"/>
            <a:ext cx="4876800" cy="6124754"/>
          </a:xfrm>
          <a:prstGeom prst="rect">
            <a:avLst/>
          </a:prstGeom>
        </p:spPr>
        <p:txBody>
          <a:bodyPr wrap="square">
            <a:spAutoFit/>
          </a:bodyPr>
          <a:lstStyle/>
          <a:p>
            <a:pPr algn="just"/>
            <a:r>
              <a:rPr lang="en-US" sz="2000" b="1" u="sng" dirty="0">
                <a:latin typeface="Times New Roman" pitchFamily="18" charset="0"/>
                <a:cs typeface="Times New Roman" pitchFamily="18" charset="0"/>
              </a:rPr>
              <a:t>MARKETING: </a:t>
            </a:r>
          </a:p>
          <a:p>
            <a:pPr algn="just"/>
            <a:r>
              <a:rPr lang="en-US" sz="1600" dirty="0">
                <a:latin typeface="Times New Roman" pitchFamily="18" charset="0"/>
                <a:cs typeface="Times New Roman" pitchFamily="18" charset="0"/>
              </a:rPr>
              <a:t>&gt; The key to a successful marketing campaign lies in consumer behavior. </a:t>
            </a:r>
          </a:p>
          <a:p>
            <a:pPr algn="just"/>
            <a:r>
              <a:rPr lang="en-US" sz="1600" dirty="0">
                <a:latin typeface="Times New Roman" pitchFamily="18" charset="0"/>
                <a:cs typeface="Times New Roman" pitchFamily="18" charset="0"/>
              </a:rPr>
              <a:t>&gt; The only way to influence consumers purchasing decision is to understand their buying behavior.</a:t>
            </a:r>
          </a:p>
          <a:p>
            <a:pPr algn="just"/>
            <a:r>
              <a:rPr lang="en-US" sz="1600" dirty="0">
                <a:latin typeface="Times New Roman" pitchFamily="18" charset="0"/>
                <a:cs typeface="Times New Roman" pitchFamily="18" charset="0"/>
              </a:rPr>
              <a:t>&gt; A marketing plan includes pricing, promotion, place, and product (the </a:t>
            </a:r>
            <a:r>
              <a:rPr lang="en-US" sz="1600" b="1" dirty="0">
                <a:latin typeface="Times New Roman" pitchFamily="18" charset="0"/>
                <a:cs typeface="Times New Roman" pitchFamily="18" charset="0"/>
              </a:rPr>
              <a:t>4 P's</a:t>
            </a:r>
            <a:r>
              <a:rPr lang="en-US" sz="1600" dirty="0">
                <a:latin typeface="Times New Roman" pitchFamily="18" charset="0"/>
                <a:cs typeface="Times New Roman" pitchFamily="18" charset="0"/>
              </a:rPr>
              <a:t>). </a:t>
            </a:r>
          </a:p>
          <a:p>
            <a:pPr algn="just"/>
            <a:r>
              <a:rPr lang="en-US" sz="1600" dirty="0">
                <a:latin typeface="Times New Roman" pitchFamily="18" charset="0"/>
                <a:cs typeface="Times New Roman" pitchFamily="18" charset="0"/>
              </a:rPr>
              <a:t>&gt; Understanding the customer is a key component in building an effective marketing strategy.</a:t>
            </a:r>
          </a:p>
          <a:p>
            <a:pPr algn="just"/>
            <a:endParaRPr lang="en-US" sz="1600" dirty="0">
              <a:latin typeface="Times New Roman" pitchFamily="18" charset="0"/>
              <a:cs typeface="Times New Roman" pitchFamily="18" charset="0"/>
            </a:endParaRPr>
          </a:p>
          <a:p>
            <a:pPr algn="just">
              <a:buNone/>
            </a:pPr>
            <a:r>
              <a:rPr lang="en-US" sz="1600" dirty="0">
                <a:latin typeface="Times New Roman" pitchFamily="18" charset="0"/>
                <a:cs typeface="Times New Roman" pitchFamily="18" charset="0"/>
              </a:rPr>
              <a:t> </a:t>
            </a:r>
            <a:r>
              <a:rPr lang="en-US" sz="2000" b="1" u="sng" dirty="0">
                <a:latin typeface="Times New Roman" pitchFamily="18" charset="0"/>
                <a:cs typeface="Times New Roman" pitchFamily="18" charset="0"/>
              </a:rPr>
              <a:t>SALES:</a:t>
            </a:r>
            <a:r>
              <a:rPr lang="en-US" sz="2000" dirty="0">
                <a:latin typeface="Times New Roman" pitchFamily="18" charset="0"/>
                <a:cs typeface="Times New Roman" pitchFamily="18" charset="0"/>
              </a:rPr>
              <a:t> </a:t>
            </a:r>
          </a:p>
          <a:p>
            <a:pPr algn="just">
              <a:buNone/>
            </a:pPr>
            <a:r>
              <a:rPr lang="en-US" sz="1600" dirty="0">
                <a:latin typeface="Times New Roman" pitchFamily="18" charset="0"/>
                <a:cs typeface="Times New Roman" pitchFamily="18" charset="0"/>
              </a:rPr>
              <a:t>&gt; Sales are activities related to selling or the number of goods or services sold in a given time period. </a:t>
            </a:r>
          </a:p>
          <a:p>
            <a:pPr algn="just">
              <a:buNone/>
            </a:pPr>
            <a:r>
              <a:rPr lang="en-US" sz="1600" dirty="0">
                <a:latin typeface="Times New Roman" pitchFamily="18" charset="0"/>
                <a:cs typeface="Times New Roman" pitchFamily="18" charset="0"/>
              </a:rPr>
              <a:t>&gt; A person or organization expressing an interest in acquiring the offered item of value is referred to as a potential buyer, prospective customer, or prospect.</a:t>
            </a:r>
          </a:p>
          <a:p>
            <a:pPr algn="just">
              <a:buNone/>
            </a:pPr>
            <a:r>
              <a:rPr lang="en-US" sz="1600" dirty="0">
                <a:latin typeface="Times New Roman" pitchFamily="18" charset="0"/>
                <a:cs typeface="Times New Roman" pitchFamily="18" charset="0"/>
              </a:rPr>
              <a:t>&gt; Sales can include offers, discounts , coupons, lucky draws which are major factors for attracting the consumers to buy products.</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endParaRPr lang="en-US" sz="1600" dirty="0"/>
          </a:p>
          <a:p>
            <a:pPr algn="just"/>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3400" y="228600"/>
            <a:ext cx="4419600" cy="5948363"/>
          </a:xfrm>
        </p:spPr>
        <p:txBody>
          <a:bodyPr/>
          <a:lstStyle/>
          <a:p>
            <a:pPr>
              <a:lnSpc>
                <a:spcPct val="100000"/>
              </a:lnSpc>
              <a:buNone/>
            </a:pPr>
            <a:r>
              <a:rPr lang="en-US" sz="2000" b="1" u="sng" dirty="0">
                <a:latin typeface="Times New Roman" pitchFamily="18" charset="0"/>
                <a:cs typeface="Times New Roman" pitchFamily="18" charset="0"/>
              </a:rPr>
              <a:t>DISCOUNTS: </a:t>
            </a:r>
          </a:p>
          <a:p>
            <a:pPr algn="just">
              <a:lnSpc>
                <a:spcPct val="100000"/>
              </a:lnSpc>
              <a:buNone/>
            </a:pPr>
            <a:r>
              <a:rPr lang="en-US" sz="1800" dirty="0">
                <a:latin typeface="Times New Roman" pitchFamily="18" charset="0"/>
                <a:cs typeface="Times New Roman" pitchFamily="18" charset="0"/>
              </a:rPr>
              <a:t>&gt; Most discounts work on the principle of urgency, as the discounts are only available for a specific period of time. </a:t>
            </a:r>
          </a:p>
          <a:p>
            <a:pPr algn="just">
              <a:lnSpc>
                <a:spcPct val="100000"/>
              </a:lnSpc>
              <a:buNone/>
            </a:pPr>
            <a:r>
              <a:rPr lang="en-US" sz="1800" dirty="0">
                <a:latin typeface="Times New Roman" pitchFamily="18" charset="0"/>
                <a:cs typeface="Times New Roman" pitchFamily="18" charset="0"/>
              </a:rPr>
              <a:t>&gt; If people don’t buy the product now, at the discounted price, they’re likely to miss out on saving some money. That anticipation of missing out is exactly why discounts work.</a:t>
            </a:r>
          </a:p>
          <a:p>
            <a:pPr algn="just">
              <a:lnSpc>
                <a:spcPct val="100000"/>
              </a:lnSpc>
              <a:buNone/>
            </a:pPr>
            <a:endParaRPr lang="en-US" sz="1800" dirty="0">
              <a:latin typeface="Times New Roman" pitchFamily="18" charset="0"/>
              <a:cs typeface="Times New Roman" pitchFamily="18" charset="0"/>
            </a:endParaRPr>
          </a:p>
          <a:p>
            <a:pPr algn="just">
              <a:buNone/>
            </a:pPr>
            <a:endParaRPr lang="en-US" sz="1800" b="1" u="sng" dirty="0">
              <a:latin typeface="Times New Roman" pitchFamily="18" charset="0"/>
              <a:cs typeface="Times New Roman" pitchFamily="18" charset="0"/>
            </a:endParaRPr>
          </a:p>
          <a:p>
            <a:pPr algn="just">
              <a:buNone/>
            </a:pPr>
            <a:r>
              <a:rPr lang="en-US" sz="2000" b="1" u="sng" dirty="0">
                <a:latin typeface="Times New Roman" pitchFamily="18" charset="0"/>
                <a:cs typeface="Times New Roman" pitchFamily="18" charset="0"/>
              </a:rPr>
              <a:t>WARRANTY :</a:t>
            </a:r>
            <a:endParaRPr lang="en-US" sz="2000" dirty="0">
              <a:latin typeface="Times New Roman" pitchFamily="18" charset="0"/>
              <a:cs typeface="Times New Roman" pitchFamily="18" charset="0"/>
            </a:endParaRPr>
          </a:p>
          <a:p>
            <a:pPr algn="just">
              <a:buNone/>
            </a:pPr>
            <a:r>
              <a:rPr lang="en-US" sz="1800" dirty="0">
                <a:latin typeface="Times New Roman" pitchFamily="18" charset="0"/>
                <a:cs typeface="Times New Roman" pitchFamily="18" charset="0"/>
              </a:rPr>
              <a:t>&gt; Product warranty is an important part of the marketing and sales program of new products.</a:t>
            </a:r>
          </a:p>
          <a:p>
            <a:pPr algn="just">
              <a:buNone/>
            </a:pPr>
            <a:r>
              <a:rPr lang="en-US" sz="1800" dirty="0">
                <a:latin typeface="Times New Roman" pitchFamily="18" charset="0"/>
                <a:cs typeface="Times New Roman" pitchFamily="18" charset="0"/>
              </a:rPr>
              <a:t>&gt; A warranty is a promise to provide repair, maintenance, replacement or refund of a product for a certain time period.</a:t>
            </a:r>
          </a:p>
          <a:p>
            <a:pPr algn="just">
              <a:lnSpc>
                <a:spcPct val="100000"/>
              </a:lnSpc>
              <a:buFont typeface="Wingdings"/>
              <a:buChar char="Ø"/>
            </a:pPr>
            <a:endParaRPr lang="en-US" sz="1800" dirty="0">
              <a:latin typeface="Times New Roman" pitchFamily="18" charset="0"/>
              <a:cs typeface="Times New Roman" pitchFamily="18" charset="0"/>
            </a:endParaRPr>
          </a:p>
          <a:p>
            <a:endParaRPr lang="en-US" b="1" u="sng" dirty="0"/>
          </a:p>
        </p:txBody>
      </p:sp>
      <p:pic>
        <p:nvPicPr>
          <p:cNvPr id="4" name="Picture 3" descr="giphy.gif"/>
          <p:cNvPicPr>
            <a:picLocks noChangeAspect="1"/>
          </p:cNvPicPr>
          <p:nvPr/>
        </p:nvPicPr>
        <p:blipFill>
          <a:blip r:embed="rId2" cstate="print"/>
          <a:stretch>
            <a:fillRect/>
          </a:stretch>
        </p:blipFill>
        <p:spPr>
          <a:xfrm>
            <a:off x="304800" y="381000"/>
            <a:ext cx="3810000" cy="2590800"/>
          </a:xfrm>
          <a:prstGeom prst="rect">
            <a:avLst/>
          </a:prstGeom>
        </p:spPr>
      </p:pic>
      <p:pic>
        <p:nvPicPr>
          <p:cNvPr id="5" name="Picture 4" descr="WindingHarmoniousAcornweevil-size_restricted.gif"/>
          <p:cNvPicPr>
            <a:picLocks noChangeAspect="1"/>
          </p:cNvPicPr>
          <p:nvPr/>
        </p:nvPicPr>
        <p:blipFill>
          <a:blip r:embed="rId3" cstate="print"/>
          <a:stretch>
            <a:fillRect/>
          </a:stretch>
        </p:blipFill>
        <p:spPr>
          <a:xfrm>
            <a:off x="457200" y="3505200"/>
            <a:ext cx="3733800" cy="266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4572000" cy="6324600"/>
          </a:xfrm>
        </p:spPr>
        <p:txBody>
          <a:bodyPr/>
          <a:lstStyle/>
          <a:p>
            <a:pPr algn="just">
              <a:buNone/>
            </a:pPr>
            <a:br>
              <a:rPr lang="en-US" sz="2000" dirty="0">
                <a:latin typeface="Times New Roman" pitchFamily="18" charset="0"/>
                <a:cs typeface="Times New Roman" pitchFamily="18" charset="0"/>
              </a:rPr>
            </a:br>
            <a:br>
              <a:rPr lang="en-US" dirty="0"/>
            </a:br>
            <a:br>
              <a:rPr lang="en-US" dirty="0"/>
            </a:br>
            <a:br>
              <a:rPr lang="en-US" dirty="0"/>
            </a:br>
            <a:endParaRPr lang="en-US" dirty="0"/>
          </a:p>
        </p:txBody>
      </p:sp>
      <p:sp>
        <p:nvSpPr>
          <p:cNvPr id="5" name="Rectangle 4"/>
          <p:cNvSpPr/>
          <p:nvPr/>
        </p:nvSpPr>
        <p:spPr>
          <a:xfrm>
            <a:off x="304800" y="304800"/>
            <a:ext cx="4648200" cy="6924973"/>
          </a:xfrm>
          <a:prstGeom prst="rect">
            <a:avLst/>
          </a:prstGeom>
        </p:spPr>
        <p:txBody>
          <a:bodyPr wrap="square">
            <a:spAutoFit/>
          </a:bodyPr>
          <a:lstStyle/>
          <a:p>
            <a:pPr algn="just"/>
            <a:r>
              <a:rPr lang="en-US" sz="2000" b="1" u="sng" dirty="0">
                <a:latin typeface="Times New Roman" pitchFamily="18" charset="0"/>
                <a:cs typeface="Times New Roman" pitchFamily="18" charset="0"/>
              </a:rPr>
              <a:t>SECOND HAND BUYING : </a:t>
            </a:r>
          </a:p>
          <a:p>
            <a:pPr algn="just"/>
            <a:r>
              <a:rPr lang="en-US" dirty="0">
                <a:latin typeface="Times New Roman" pitchFamily="18" charset="0"/>
                <a:cs typeface="Times New Roman" pitchFamily="18" charset="0"/>
              </a:rPr>
              <a:t>&gt; A </a:t>
            </a:r>
            <a:r>
              <a:rPr lang="en-US" b="1" dirty="0">
                <a:latin typeface="Times New Roman" pitchFamily="18" charset="0"/>
                <a:cs typeface="Times New Roman" pitchFamily="18" charset="0"/>
              </a:rPr>
              <a:t>secondhand</a:t>
            </a:r>
            <a:r>
              <a:rPr lang="en-US" dirty="0">
                <a:latin typeface="Times New Roman" pitchFamily="18" charset="0"/>
                <a:cs typeface="Times New Roman" pitchFamily="18" charset="0"/>
              </a:rPr>
              <a:t> or </a:t>
            </a:r>
            <a:r>
              <a:rPr lang="en-US" b="1" dirty="0">
                <a:latin typeface="Times New Roman" pitchFamily="18" charset="0"/>
                <a:cs typeface="Times New Roman" pitchFamily="18" charset="0"/>
              </a:rPr>
              <a:t>used</a:t>
            </a:r>
            <a:r>
              <a:rPr lang="en-US" dirty="0">
                <a:latin typeface="Times New Roman" pitchFamily="18" charset="0"/>
                <a:cs typeface="Times New Roman" pitchFamily="18" charset="0"/>
              </a:rPr>
              <a:t> good is a piece of personal property that is being purchased by or otherwise transferred to a </a:t>
            </a:r>
            <a:r>
              <a:rPr lang="en-US" b="1" dirty="0">
                <a:latin typeface="Times New Roman" pitchFamily="18" charset="0"/>
                <a:cs typeface="Times New Roman" pitchFamily="18" charset="0"/>
              </a:rPr>
              <a:t>second</a:t>
            </a:r>
            <a:r>
              <a:rPr lang="en-US" dirty="0">
                <a:latin typeface="Times New Roman" pitchFamily="18" charset="0"/>
                <a:cs typeface="Times New Roman" pitchFamily="18" charset="0"/>
              </a:rPr>
              <a:t> or later end user.</a:t>
            </a:r>
          </a:p>
          <a:p>
            <a:pPr algn="just"/>
            <a:r>
              <a:rPr lang="en-US" dirty="0">
                <a:latin typeface="Times New Roman" pitchFamily="18" charset="0"/>
                <a:cs typeface="Times New Roman" pitchFamily="18" charset="0"/>
              </a:rPr>
              <a:t>&gt; Some things are typically sold in specialized shops, such as a car dealership that specializes in the </a:t>
            </a:r>
            <a:r>
              <a:rPr lang="en-US" b="1" dirty="0">
                <a:latin typeface="Times New Roman" pitchFamily="18" charset="0"/>
                <a:cs typeface="Times New Roman" pitchFamily="18" charset="0"/>
              </a:rPr>
              <a:t>sale</a:t>
            </a:r>
            <a:r>
              <a:rPr lang="en-US" dirty="0">
                <a:latin typeface="Times New Roman" pitchFamily="18" charset="0"/>
                <a:cs typeface="Times New Roman" pitchFamily="18" charset="0"/>
              </a:rPr>
              <a:t> of </a:t>
            </a:r>
            <a:r>
              <a:rPr lang="en-US" b="1" dirty="0">
                <a:latin typeface="Times New Roman" pitchFamily="18" charset="0"/>
                <a:cs typeface="Times New Roman" pitchFamily="18" charset="0"/>
              </a:rPr>
              <a:t>used</a:t>
            </a:r>
            <a:r>
              <a:rPr lang="en-US" dirty="0">
                <a:latin typeface="Times New Roman" pitchFamily="18" charset="0"/>
                <a:cs typeface="Times New Roman" pitchFamily="18" charset="0"/>
              </a:rPr>
              <a:t> vehicles or a </a:t>
            </a:r>
            <a:r>
              <a:rPr lang="en-US" b="1" dirty="0">
                <a:latin typeface="Times New Roman" pitchFamily="18" charset="0"/>
                <a:cs typeface="Times New Roman" pitchFamily="18" charset="0"/>
              </a:rPr>
              <a:t>used</a:t>
            </a:r>
            <a:r>
              <a:rPr lang="en-US" dirty="0">
                <a:latin typeface="Times New Roman" pitchFamily="18" charset="0"/>
                <a:cs typeface="Times New Roman" pitchFamily="18" charset="0"/>
              </a:rPr>
              <a:t> bookstore that sells </a:t>
            </a:r>
            <a:r>
              <a:rPr lang="en-US" b="1" dirty="0">
                <a:latin typeface="Times New Roman" pitchFamily="18" charset="0"/>
                <a:cs typeface="Times New Roman" pitchFamily="18" charset="0"/>
              </a:rPr>
              <a:t>used</a:t>
            </a:r>
            <a:r>
              <a:rPr lang="en-US" dirty="0">
                <a:latin typeface="Times New Roman" pitchFamily="18" charset="0"/>
                <a:cs typeface="Times New Roman" pitchFamily="18" charset="0"/>
              </a:rPr>
              <a:t> books.</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sz="2000" b="1" u="sng" dirty="0">
                <a:latin typeface="Times New Roman" pitchFamily="18" charset="0"/>
                <a:cs typeface="Times New Roman" pitchFamily="18" charset="0"/>
              </a:rPr>
              <a:t>HAND-ME-DOWN SALES :</a:t>
            </a:r>
          </a:p>
          <a:p>
            <a:pPr algn="just"/>
            <a:r>
              <a:rPr lang="en-US" dirty="0">
                <a:latin typeface="Times New Roman" pitchFamily="18" charset="0"/>
                <a:cs typeface="Times New Roman" pitchFamily="18" charset="0"/>
              </a:rPr>
              <a:t>&gt; Goods transferred between friends and family for free are considered to be hand-me-down goods. </a:t>
            </a:r>
          </a:p>
          <a:p>
            <a:pPr algn="just"/>
            <a:r>
              <a:rPr lang="en-US" dirty="0">
                <a:latin typeface="Times New Roman" pitchFamily="18" charset="0"/>
                <a:cs typeface="Times New Roman" pitchFamily="18" charset="0"/>
              </a:rPr>
              <a:t>&gt; Here there is no profit or loss but in turn the consumer will have to use a second hand product.</a:t>
            </a:r>
          </a:p>
          <a:p>
            <a:pPr algn="just"/>
            <a:r>
              <a:rPr lang="en-US" dirty="0">
                <a:latin typeface="Times New Roman" pitchFamily="18" charset="0"/>
                <a:cs typeface="Times New Roman" pitchFamily="18" charset="0"/>
              </a:rPr>
              <a:t>&gt; Some of the examples include – Mobile, Clothes, Furniture ,Toys, etc</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6" name="Picture 5" descr="Buying second hand is awesome! 90% of the clothes I bought in the last year are second hand and I am also a fan of getting things at flea"/>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304800"/>
            <a:ext cx="3429000" cy="2514600"/>
          </a:xfrm>
          <a:prstGeom prst="rect">
            <a:avLst/>
          </a:prstGeom>
          <a:noFill/>
          <a:ln>
            <a:noFill/>
          </a:ln>
        </p:spPr>
      </p:pic>
      <p:pic>
        <p:nvPicPr>
          <p:cNvPr id="33794" name="Picture 2" descr="Image result for hand me down faith"/>
          <p:cNvPicPr>
            <a:picLocks noChangeAspect="1" noChangeArrowheads="1"/>
          </p:cNvPicPr>
          <p:nvPr/>
        </p:nvPicPr>
        <p:blipFill>
          <a:blip r:embed="rId3" cstate="print"/>
          <a:srcRect t="902" r="2564" b="33001"/>
          <a:stretch>
            <a:fillRect/>
          </a:stretch>
        </p:blipFill>
        <p:spPr bwMode="auto">
          <a:xfrm>
            <a:off x="5486400" y="3276600"/>
            <a:ext cx="3429000" cy="2743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FrankRuehl" pitchFamily="34" charset="-79"/>
                <a:cs typeface="FrankRuehl" pitchFamily="34" charset="-79"/>
              </a:rPr>
              <a:t>OBJECTIVES</a:t>
            </a:r>
          </a:p>
        </p:txBody>
      </p:sp>
      <p:pic>
        <p:nvPicPr>
          <p:cNvPr id="5122" name="Picture 2" descr="Image result for introduction gif">
            <a:extLst>
              <a:ext uri="{FF2B5EF4-FFF2-40B4-BE49-F238E27FC236}">
                <a16:creationId xmlns:a16="http://schemas.microsoft.com/office/drawing/2014/main" id="{9A0B78EE-34FC-4D4A-8D9E-A5F1077E7867}"/>
              </a:ext>
            </a:extLst>
          </p:cNvPr>
          <p:cNvPicPr>
            <a:picLocks noGrp="1" noChangeAspect="1" noChangeArrowheads="1" noCro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6877" y="1524000"/>
            <a:ext cx="7770246"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pPr algn="ctr"/>
            <a:r>
              <a:rPr lang="en-US" sz="4000" b="1" dirty="0">
                <a:latin typeface="Narkisim" pitchFamily="34" charset="-79"/>
                <a:cs typeface="Narkisim" pitchFamily="34" charset="-79"/>
              </a:rPr>
              <a:t>CONTENTS</a:t>
            </a:r>
          </a:p>
        </p:txBody>
      </p:sp>
      <p:graphicFrame>
        <p:nvGraphicFramePr>
          <p:cNvPr id="5" name="Content Placeholder 2">
            <a:extLst>
              <a:ext uri="{FF2B5EF4-FFF2-40B4-BE49-F238E27FC236}">
                <a16:creationId xmlns:a16="http://schemas.microsoft.com/office/drawing/2014/main" id="{BF2C91A5-310A-442B-94C3-81E707582EC1}"/>
              </a:ext>
            </a:extLst>
          </p:cNvPr>
          <p:cNvGraphicFramePr>
            <a:graphicFrameLocks noGrp="1"/>
          </p:cNvGraphicFramePr>
          <p:nvPr>
            <p:ph idx="1"/>
            <p:extLst>
              <p:ext uri="{D42A27DB-BD31-4B8C-83A1-F6EECF244321}">
                <p14:modId xmlns:p14="http://schemas.microsoft.com/office/powerpoint/2010/main" val="2563667169"/>
              </p:ext>
            </p:extLst>
          </p:nvPr>
        </p:nvGraphicFramePr>
        <p:xfrm>
          <a:off x="628650" y="1676400"/>
          <a:ext cx="7886700" cy="4500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59672" y="518649"/>
            <a:ext cx="7411709" cy="1067634"/>
          </a:xfrm>
        </p:spPr>
        <p:txBody>
          <a:bodyPr anchor="ctr">
            <a:normAutofit/>
          </a:bodyPr>
          <a:lstStyle/>
          <a:p>
            <a:r>
              <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OBJECTIVES</a:t>
            </a:r>
          </a:p>
        </p:txBody>
      </p:sp>
      <p:grpSp>
        <p:nvGrpSpPr>
          <p:cNvPr id="25" name="Group 24">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4015" y="628863"/>
            <a:ext cx="846287" cy="847206"/>
            <a:chOff x="8183879" y="1000124"/>
            <a:chExt cx="1562267" cy="1172973"/>
          </a:xfrm>
        </p:grpSpPr>
        <p:sp>
          <p:nvSpPr>
            <p:cNvPr id="26"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8" name="Content Placeholder 2">
            <a:extLst>
              <a:ext uri="{FF2B5EF4-FFF2-40B4-BE49-F238E27FC236}">
                <a16:creationId xmlns:a16="http://schemas.microsoft.com/office/drawing/2014/main" id="{D535AAC6-B5B3-4599-A0C1-391AC23833E3}"/>
              </a:ext>
            </a:extLst>
          </p:cNvPr>
          <p:cNvGraphicFramePr>
            <a:graphicFrameLocks noGrp="1"/>
          </p:cNvGraphicFramePr>
          <p:nvPr>
            <p:ph idx="1"/>
            <p:extLst>
              <p:ext uri="{D42A27DB-BD31-4B8C-83A1-F6EECF244321}">
                <p14:modId xmlns:p14="http://schemas.microsoft.com/office/powerpoint/2010/main" val="911588863"/>
              </p:ext>
            </p:extLst>
          </p:nvPr>
        </p:nvGraphicFramePr>
        <p:xfrm>
          <a:off x="472390" y="1447800"/>
          <a:ext cx="8180618"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33800" y="1072932"/>
            <a:ext cx="5037582" cy="2248975"/>
          </a:xfrm>
        </p:spPr>
        <p:txBody>
          <a:bodyPr vert="horz" lIns="91440" tIns="45720" rIns="91440" bIns="45720" rtlCol="0" anchor="b">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r" defTabSz="914400"/>
            <a:r>
              <a:rPr lang="en-US" sz="47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rankRuehl" pitchFamily="34" charset="-79"/>
                <a:cs typeface="FrankRuehl" pitchFamily="34" charset="-79"/>
              </a:rPr>
              <a:t>METHODOLOGY</a:t>
            </a:r>
            <a:br>
              <a:rPr lang="en-US" sz="47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rankRuehl" pitchFamily="34" charset="-79"/>
                <a:cs typeface="FrankRuehl" pitchFamily="34" charset="-79"/>
              </a:rPr>
            </a:br>
            <a:endParaRPr lang="en-US" sz="47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rankRuehl" pitchFamily="34" charset="-79"/>
              <a:cs typeface="FrankRuehl" pitchFamily="34" charset="-79"/>
            </a:endParaRPr>
          </a:p>
        </p:txBody>
      </p:sp>
      <p:sp useBgFill="1">
        <p:nvSpPr>
          <p:cNvPr id="5136" name="Freeform: Shape 76">
            <a:extLst>
              <a:ext uri="{FF2B5EF4-FFF2-40B4-BE49-F238E27FC236}">
                <a16:creationId xmlns:a16="http://schemas.microsoft.com/office/drawing/2014/main" id="{BE30144A-B3BD-4050-989E-5D9EFD346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351" y="1799112"/>
            <a:ext cx="3606149"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124" name="Picture 4" descr="Image result for methodology"/>
          <p:cNvPicPr>
            <a:picLocks noChangeAspect="1" noChangeArrowheads="1"/>
          </p:cNvPicPr>
          <p:nvPr/>
        </p:nvPicPr>
        <p:blipFill>
          <a:blip r:embed="rId2" cstate="print"/>
          <a:srcRect t="15267" b="14504"/>
          <a:stretch>
            <a:fillRect/>
          </a:stretch>
        </p:blipFill>
        <p:spPr bwMode="auto">
          <a:xfrm>
            <a:off x="1579911" y="2846534"/>
            <a:ext cx="2156170" cy="2066329"/>
          </a:xfrm>
          <a:prstGeom prst="rect">
            <a:avLst/>
          </a:prstGeom>
          <a:noFill/>
        </p:spPr>
      </p:pic>
      <p:sp>
        <p:nvSpPr>
          <p:cNvPr id="5137" name="Freeform: Shape 78">
            <a:extLst>
              <a:ext uri="{FF2B5EF4-FFF2-40B4-BE49-F238E27FC236}">
                <a16:creationId xmlns:a16="http://schemas.microsoft.com/office/drawing/2014/main" id="{AC55D3DE-9AAF-4197-B83D-1EDBF7162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678" y="1208098"/>
            <a:ext cx="1819732"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81" name="Freeform: Shape 80">
            <a:extLst>
              <a:ext uri="{FF2B5EF4-FFF2-40B4-BE49-F238E27FC236}">
                <a16:creationId xmlns:a16="http://schemas.microsoft.com/office/drawing/2014/main" id="{22941171-DCD4-4674-9C99-F3335FC4F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45467" y="426510"/>
            <a:ext cx="1025068"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5122" name="Picture 2" descr="Image result for methodology"/>
          <p:cNvPicPr>
            <a:picLocks noChangeAspect="1" noChangeArrowheads="1"/>
          </p:cNvPicPr>
          <p:nvPr/>
        </p:nvPicPr>
        <p:blipFill>
          <a:blip r:embed="rId3" cstate="print"/>
          <a:stretch>
            <a:fillRect/>
          </a:stretch>
        </p:blipFill>
        <p:spPr bwMode="auto">
          <a:xfrm>
            <a:off x="2165093" y="852403"/>
            <a:ext cx="585816" cy="441058"/>
          </a:xfrm>
          <a:prstGeom prst="rect">
            <a:avLst/>
          </a:prstGeom>
          <a:noFill/>
        </p:spPr>
      </p:pic>
      <p:pic>
        <p:nvPicPr>
          <p:cNvPr id="5126" name="Picture 6" descr="Image result for methodology"/>
          <p:cNvPicPr>
            <a:picLocks noChangeAspect="1" noChangeArrowheads="1"/>
          </p:cNvPicPr>
          <p:nvPr/>
        </p:nvPicPr>
        <p:blipFill>
          <a:blip r:embed="rId4" cstate="print"/>
          <a:stretch>
            <a:fillRect/>
          </a:stretch>
        </p:blipFill>
        <p:spPr bwMode="auto">
          <a:xfrm>
            <a:off x="876264" y="2003293"/>
            <a:ext cx="1059399" cy="544930"/>
          </a:xfrm>
          <a:prstGeom prst="rect">
            <a:avLst/>
          </a:prstGeom>
          <a:noFill/>
        </p:spPr>
      </p:pic>
      <p:sp>
        <p:nvSpPr>
          <p:cNvPr id="83" name="Freeform: Shape 82">
            <a:extLst>
              <a:ext uri="{FF2B5EF4-FFF2-40B4-BE49-F238E27FC236}">
                <a16:creationId xmlns:a16="http://schemas.microsoft.com/office/drawing/2014/main" id="{3C6CEA21-C9BF-4A6E-A260-51CDC6F66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13264" y="4111981"/>
            <a:ext cx="1728632" cy="2077696"/>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 name="Content Placeholder 3" descr="Image result for methodology images"/>
          <p:cNvPicPr>
            <a:picLocks noGrp="1"/>
          </p:cNvPicPr>
          <p:nvPr>
            <p:ph idx="1"/>
          </p:nvPr>
        </p:nvPicPr>
        <p:blipFill>
          <a:blip r:embed="rId5" cstate="print"/>
          <a:stretch>
            <a:fillRect/>
          </a:stretch>
        </p:blipFill>
        <p:spPr bwMode="auto">
          <a:xfrm>
            <a:off x="4566350" y="4859428"/>
            <a:ext cx="1022459" cy="582801"/>
          </a:xfrm>
          <a:prstGeom prst="rect">
            <a:avLst/>
          </a:prstGeom>
          <a:noFill/>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A8F098D-B94D-40E0-8503-87036AD43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r.png"/>
          <p:cNvPicPr>
            <a:picLocks noChangeAspect="1"/>
          </p:cNvPicPr>
          <p:nvPr/>
        </p:nvPicPr>
        <p:blipFill rotWithShape="1">
          <a:blip r:embed="rId2" cstate="print"/>
          <a:srcRect l="36196" t="9387" r="21664"/>
          <a:stretch/>
        </p:blipFill>
        <p:spPr>
          <a:xfrm>
            <a:off x="2362201" y="609600"/>
            <a:ext cx="1828800" cy="2662360"/>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7" name="Picture 6" descr="pie3.jpg"/>
          <p:cNvPicPr>
            <a:picLocks noChangeAspect="1"/>
          </p:cNvPicPr>
          <p:nvPr/>
        </p:nvPicPr>
        <p:blipFill rotWithShape="1">
          <a:blip r:embed="rId3" cstate="print"/>
          <a:srcRect l="21234" r="-3" b="9217"/>
          <a:stretch/>
        </p:blipFill>
        <p:spPr>
          <a:xfrm>
            <a:off x="228600" y="3505200"/>
            <a:ext cx="1905000" cy="2590800"/>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6" name="Picture 5" descr="pie.png"/>
          <p:cNvPicPr>
            <a:picLocks noChangeAspect="1"/>
          </p:cNvPicPr>
          <p:nvPr/>
        </p:nvPicPr>
        <p:blipFill rotWithShape="1">
          <a:blip r:embed="rId4" cstate="print"/>
          <a:srcRect l="4151" r="14944" b="9217"/>
          <a:stretch/>
        </p:blipFill>
        <p:spPr>
          <a:xfrm>
            <a:off x="2286000" y="3505200"/>
            <a:ext cx="1905000" cy="2590802"/>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76" name="Arc 75">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5837552" y="326268"/>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343400" y="304800"/>
            <a:ext cx="4495800" cy="5993222"/>
          </a:xfrm>
        </p:spPr>
        <p:txBody>
          <a:bodyPr>
            <a:noAutofit/>
          </a:bodyPr>
          <a:lstStyle/>
          <a:p>
            <a:pPr>
              <a:buNone/>
            </a:pPr>
            <a:r>
              <a:rPr lang="en-US" sz="1600" b="1" u="sng" dirty="0">
                <a:latin typeface="Times New Roman" pitchFamily="18" charset="0"/>
                <a:cs typeface="Times New Roman" pitchFamily="18" charset="0"/>
              </a:rPr>
              <a:t>SAMPLE DESIGN: </a:t>
            </a:r>
          </a:p>
          <a:p>
            <a:pPr>
              <a:buNone/>
            </a:pPr>
            <a:r>
              <a:rPr lang="en-US" sz="1600" dirty="0">
                <a:latin typeface="Times New Roman" pitchFamily="18" charset="0"/>
                <a:cs typeface="Times New Roman" pitchFamily="18" charset="0"/>
              </a:rPr>
              <a:t>	Random samples of 160 respondents was chosen for the research through the questionnaires developed to find out the activities in which present day people are more interested and are involved.</a:t>
            </a:r>
          </a:p>
          <a:p>
            <a:pPr lvl="0">
              <a:buNone/>
            </a:pPr>
            <a:r>
              <a:rPr lang="en-US" sz="1600" b="1" u="sng" dirty="0">
                <a:latin typeface="Times New Roman" pitchFamily="18" charset="0"/>
                <a:cs typeface="Times New Roman" pitchFamily="18" charset="0"/>
              </a:rPr>
              <a:t>SOURCE OF DATA : </a:t>
            </a:r>
          </a:p>
          <a:p>
            <a:pPr lvl="0"/>
            <a:r>
              <a:rPr lang="en-US" sz="1600" b="1" dirty="0">
                <a:latin typeface="Times New Roman" pitchFamily="18" charset="0"/>
                <a:cs typeface="Times New Roman" pitchFamily="18" charset="0"/>
              </a:rPr>
              <a:t>Primary Data</a:t>
            </a:r>
            <a:r>
              <a:rPr lang="en-US" sz="1600" dirty="0">
                <a:latin typeface="Times New Roman" pitchFamily="18" charset="0"/>
                <a:cs typeface="Times New Roman" pitchFamily="18" charset="0"/>
              </a:rPr>
              <a:t>: The data, which has been collected for the first time and is original, is primary data. In this project the primary data is in the form of structured questionnaire.</a:t>
            </a:r>
          </a:p>
          <a:p>
            <a:pPr lvl="0"/>
            <a:r>
              <a:rPr lang="en-US" sz="1600" b="1" dirty="0">
                <a:latin typeface="Times New Roman" pitchFamily="18" charset="0"/>
                <a:cs typeface="Times New Roman" pitchFamily="18" charset="0"/>
              </a:rPr>
              <a:t>Secondary Data</a:t>
            </a:r>
            <a:r>
              <a:rPr lang="en-US" sz="1600" dirty="0">
                <a:latin typeface="Times New Roman" pitchFamily="18" charset="0"/>
                <a:cs typeface="Times New Roman" pitchFamily="18" charset="0"/>
              </a:rPr>
              <a:t>: The secondary information is mostly taken from websites, books, journals, and magazines.</a:t>
            </a:r>
          </a:p>
          <a:p>
            <a:pPr lvl="0">
              <a:buNone/>
            </a:pPr>
            <a:r>
              <a:rPr lang="en-US" sz="1600" b="1" u="sng" dirty="0">
                <a:latin typeface="Times New Roman" pitchFamily="18" charset="0"/>
                <a:cs typeface="Times New Roman" pitchFamily="18" charset="0"/>
              </a:rPr>
              <a:t>DIAGRAMATIC REPRESENTATAION: </a:t>
            </a:r>
            <a:endParaRPr lang="en-US" sz="1600" u="sng" dirty="0">
              <a:latin typeface="Times New Roman" pitchFamily="18" charset="0"/>
              <a:cs typeface="Times New Roman" pitchFamily="18" charset="0"/>
            </a:endParaRPr>
          </a:p>
          <a:p>
            <a:r>
              <a:rPr lang="en-US" sz="1600" b="1" dirty="0">
                <a:latin typeface="Times New Roman" pitchFamily="18" charset="0"/>
                <a:cs typeface="Times New Roman" pitchFamily="18" charset="0"/>
              </a:rPr>
              <a:t>Bar Diagram:</a:t>
            </a:r>
            <a:r>
              <a:rPr lang="en-US" sz="1600" dirty="0">
                <a:latin typeface="Times New Roman" pitchFamily="18" charset="0"/>
                <a:cs typeface="Times New Roman" pitchFamily="18" charset="0"/>
              </a:rPr>
              <a:t> A bar graph is a chart that uses bars to show comparisons between categories of data. The bars can be either horizontal or vertical. Bar graphs with vertical bars are sometimes called vertical bar graphs.</a:t>
            </a:r>
          </a:p>
          <a:p>
            <a:r>
              <a:rPr lang="en-US" sz="1600" b="1" dirty="0">
                <a:latin typeface="Times New Roman" pitchFamily="18" charset="0"/>
                <a:cs typeface="Times New Roman" pitchFamily="18" charset="0"/>
              </a:rPr>
              <a:t>Pie chart:</a:t>
            </a:r>
            <a:r>
              <a:rPr lang="en-US" sz="1600" dirty="0">
                <a:latin typeface="Times New Roman" pitchFamily="18" charset="0"/>
                <a:cs typeface="Times New Roman" pitchFamily="18" charset="0"/>
              </a:rPr>
              <a:t> A pie chart is a circular chart divided into sectors; each sector shows the relative size of each value.</a:t>
            </a: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lvl="0"/>
            <a:endParaRPr lang="en-US" sz="1600" dirty="0">
              <a:latin typeface="Times New Roman" pitchFamily="18" charset="0"/>
              <a:cs typeface="Times New Roman" pitchFamily="18" charset="0"/>
            </a:endParaRPr>
          </a:p>
        </p:txBody>
      </p:sp>
      <p:sp>
        <p:nvSpPr>
          <p:cNvPr id="4098" name="AutoShape 2" descr="Image result for bar diagrams animat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bar graph gif">
            <a:extLst>
              <a:ext uri="{FF2B5EF4-FFF2-40B4-BE49-F238E27FC236}">
                <a16:creationId xmlns:a16="http://schemas.microsoft.com/office/drawing/2014/main" id="{43AF27EF-31A7-4E43-8461-E74942FFD622}"/>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609600"/>
            <a:ext cx="1981200" cy="2617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lnSpcReduction="10000"/>
          </a:bodyPr>
          <a:lstStyle/>
          <a:p>
            <a:pPr algn="just">
              <a:lnSpc>
                <a:spcPct val="100000"/>
              </a:lnSpc>
            </a:pPr>
            <a:r>
              <a:rPr lang="en-US" sz="1800" b="1" dirty="0">
                <a:latin typeface="Times New Roman" pitchFamily="18" charset="0"/>
                <a:cs typeface="Times New Roman" pitchFamily="18" charset="0"/>
              </a:rPr>
              <a:t>MODE OF DATA COLLECTION: </a:t>
            </a:r>
            <a:r>
              <a:rPr lang="en-US" sz="1800" dirty="0">
                <a:latin typeface="Times New Roman" pitchFamily="18" charset="0"/>
                <a:cs typeface="Times New Roman" pitchFamily="18" charset="0"/>
              </a:rPr>
              <a:t>Questionnaire method.</a:t>
            </a:r>
          </a:p>
          <a:p>
            <a:pPr algn="just">
              <a:lnSpc>
                <a:spcPct val="100000"/>
              </a:lnSpc>
            </a:pPr>
            <a:r>
              <a:rPr lang="en-US" sz="1800" b="1" dirty="0">
                <a:latin typeface="Times New Roman" pitchFamily="18" charset="0"/>
                <a:cs typeface="Times New Roman" pitchFamily="18" charset="0"/>
              </a:rPr>
              <a:t>POPULATION: </a:t>
            </a:r>
            <a:r>
              <a:rPr lang="en-US" sz="1800" dirty="0">
                <a:latin typeface="Times New Roman" pitchFamily="18" charset="0"/>
                <a:cs typeface="Times New Roman" pitchFamily="18" charset="0"/>
              </a:rPr>
              <a:t>Population considered for study is the population using the products of all categories   (both online and offline).</a:t>
            </a:r>
          </a:p>
          <a:p>
            <a:pPr algn="just">
              <a:lnSpc>
                <a:spcPct val="100000"/>
              </a:lnSpc>
            </a:pPr>
            <a:r>
              <a:rPr lang="en-US" sz="1800" b="1" dirty="0">
                <a:latin typeface="Times New Roman" pitchFamily="18" charset="0"/>
                <a:cs typeface="Times New Roman" pitchFamily="18" charset="0"/>
              </a:rPr>
              <a:t>SAMPLE: </a:t>
            </a:r>
            <a:r>
              <a:rPr lang="en-US" sz="1800" dirty="0">
                <a:latin typeface="Times New Roman" pitchFamily="18" charset="0"/>
                <a:cs typeface="Times New Roman" pitchFamily="18" charset="0"/>
              </a:rPr>
              <a:t>Sample of 160 people was taken from various MNC’S, service sectors, students in Hyderabad.</a:t>
            </a:r>
          </a:p>
          <a:p>
            <a:pPr algn="just">
              <a:lnSpc>
                <a:spcPct val="100000"/>
              </a:lnSpc>
            </a:pPr>
            <a:r>
              <a:rPr lang="en-US" sz="1800" b="1" dirty="0">
                <a:latin typeface="Times New Roman" pitchFamily="18" charset="0"/>
                <a:cs typeface="Times New Roman" pitchFamily="18" charset="0"/>
              </a:rPr>
              <a:t>DATA TABULATION AND STATISTICAL ANALYSIS : </a:t>
            </a:r>
            <a:r>
              <a:rPr lang="en-US" sz="1800" dirty="0">
                <a:latin typeface="Times New Roman" pitchFamily="18" charset="0"/>
                <a:cs typeface="Times New Roman" pitchFamily="18" charset="0"/>
              </a:rPr>
              <a:t>The questionnaire was serially numbered, and data was coded ,tabulated and analyzed using SPSS Statistics 26</a:t>
            </a:r>
            <a:r>
              <a:rPr lang="en-US" sz="1800" baseline="30000" dirty="0">
                <a:latin typeface="Times New Roman" pitchFamily="18" charset="0"/>
                <a:cs typeface="Times New Roman" pitchFamily="18" charset="0"/>
              </a:rPr>
              <a:t>th</a:t>
            </a:r>
            <a:r>
              <a:rPr lang="en-US" sz="1800" dirty="0">
                <a:latin typeface="Times New Roman" pitchFamily="18" charset="0"/>
                <a:cs typeface="Times New Roman" pitchFamily="18" charset="0"/>
              </a:rPr>
              <a:t> version.</a:t>
            </a:r>
          </a:p>
          <a:p>
            <a:pPr algn="just">
              <a:lnSpc>
                <a:spcPct val="100000"/>
              </a:lnSpc>
            </a:pPr>
            <a:r>
              <a:rPr lang="en-US" sz="1800" b="1" dirty="0">
                <a:latin typeface="Times New Roman" pitchFamily="18" charset="0"/>
                <a:cs typeface="Times New Roman" pitchFamily="18" charset="0"/>
              </a:rPr>
              <a:t>CHI-SQUARE TEST FOR INDEPENDENCE OF ATTRIBUTES: </a:t>
            </a:r>
            <a:r>
              <a:rPr lang="en-US" sz="1800" dirty="0">
                <a:latin typeface="Times New Roman" pitchFamily="18" charset="0"/>
                <a:cs typeface="Times New Roman" pitchFamily="18" charset="0"/>
              </a:rPr>
              <a:t>The chi-square test is used to test the independence of attributes. With the help of this test it is possible to assess the significance of difference between the observed and expected frequencies. </a:t>
            </a:r>
          </a:p>
          <a:p>
            <a:pPr algn="just">
              <a:lnSpc>
                <a:spcPct val="100000"/>
              </a:lnSpc>
            </a:pPr>
            <a:endParaRPr lang="en-US"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DECISION RULE: </a:t>
            </a:r>
            <a:r>
              <a:rPr lang="en-US" sz="1800" dirty="0">
                <a:latin typeface="Times New Roman" pitchFamily="18" charset="0"/>
                <a:cs typeface="Times New Roman" pitchFamily="18" charset="0"/>
              </a:rPr>
              <a:t>If </a:t>
            </a:r>
            <a:r>
              <a:rPr lang="en-US" sz="1800">
                <a:latin typeface="Times New Roman" pitchFamily="18" charset="0"/>
                <a:cs typeface="Times New Roman" pitchFamily="18" charset="0"/>
              </a:rPr>
              <a:t>p value&lt;0.05</a:t>
            </a:r>
            <a:r>
              <a:rPr lang="en-US" sz="1800" dirty="0">
                <a:latin typeface="Times New Roman" pitchFamily="18" charset="0"/>
                <a:cs typeface="Times New Roman" pitchFamily="18" charset="0"/>
              </a:rPr>
              <a:t>, then p is significant, and we reject H</a:t>
            </a:r>
            <a:r>
              <a:rPr lang="en-US" sz="1800" baseline="-25000" dirty="0">
                <a:latin typeface="Times New Roman" pitchFamily="18" charset="0"/>
                <a:cs typeface="Times New Roman" pitchFamily="18" charset="0"/>
              </a:rPr>
              <a:t>0</a:t>
            </a:r>
            <a:r>
              <a:rPr lang="en-US" sz="1800" dirty="0">
                <a:latin typeface="Times New Roman" pitchFamily="18" charset="0"/>
                <a:cs typeface="Times New Roman" pitchFamily="18" charset="0"/>
              </a:rPr>
              <a:t> i.e., the attributes are independent at 5%level of significance.</a:t>
            </a:r>
          </a:p>
          <a:p>
            <a:pPr algn="just">
              <a:lnSpc>
                <a:spcPct val="100000"/>
              </a:lnSpc>
            </a:pPr>
            <a:r>
              <a:rPr lang="en-US" sz="1800" b="1" dirty="0">
                <a:latin typeface="Times New Roman" pitchFamily="18" charset="0"/>
                <a:cs typeface="Times New Roman" pitchFamily="18" charset="0"/>
              </a:rPr>
              <a:t>COEFFICIENT OF CONTINGENCY: </a:t>
            </a:r>
            <a:r>
              <a:rPr lang="en-US" sz="1800" dirty="0">
                <a:latin typeface="Times New Roman" pitchFamily="18" charset="0"/>
                <a:cs typeface="Times New Roman" pitchFamily="18" charset="0"/>
              </a:rPr>
              <a:t>When H</a:t>
            </a:r>
            <a:r>
              <a:rPr lang="en-US" sz="1800" baseline="-25000" dirty="0">
                <a:latin typeface="Times New Roman" pitchFamily="18" charset="0"/>
                <a:cs typeface="Times New Roman" pitchFamily="18" charset="0"/>
              </a:rPr>
              <a:t>0</a:t>
            </a:r>
            <a:r>
              <a:rPr lang="en-US" sz="1800" dirty="0">
                <a:latin typeface="Times New Roman" pitchFamily="18" charset="0"/>
                <a:cs typeface="Times New Roman" pitchFamily="18" charset="0"/>
              </a:rPr>
              <a:t> is rejected the amount of association between two attributes is given by Coefficient of contingency.</a:t>
            </a:r>
          </a:p>
          <a:p>
            <a:pPr algn="just">
              <a:lnSpc>
                <a:spcPct val="100000"/>
              </a:lnSpc>
              <a:buNone/>
            </a:pPr>
            <a:endParaRPr lang="en-US" sz="1800" b="1" dirty="0">
              <a:latin typeface="Times New Roman" pitchFamily="18" charset="0"/>
              <a:cs typeface="Times New Roman" pitchFamily="18" charset="0"/>
            </a:endParaRPr>
          </a:p>
          <a:p>
            <a:pPr algn="just">
              <a:lnSpc>
                <a:spcPct val="100000"/>
              </a:lnSpc>
              <a:buNone/>
            </a:pPr>
            <a:endParaRPr lang="en-US" sz="1800" b="1" dirty="0">
              <a:latin typeface="Times New Roman" pitchFamily="18" charset="0"/>
              <a:cs typeface="Times New Roman" pitchFamily="18" charset="0"/>
            </a:endParaRPr>
          </a:p>
          <a:p>
            <a:pPr algn="just">
              <a:lnSpc>
                <a:spcPct val="100000"/>
              </a:lnSpc>
              <a:buNone/>
            </a:pPr>
            <a:r>
              <a:rPr lang="en-US" sz="1800" dirty="0">
                <a:latin typeface="Times New Roman" pitchFamily="18" charset="0"/>
                <a:cs typeface="Times New Roman" pitchFamily="18" charset="0"/>
              </a:rPr>
              <a:t>	where N=total frequency,   χ</a:t>
            </a:r>
            <a:r>
              <a:rPr lang="en-US" sz="1800" baseline="30000" dirty="0">
                <a:latin typeface="Times New Roman" pitchFamily="18" charset="0"/>
                <a:cs typeface="Times New Roman" pitchFamily="18" charset="0"/>
              </a:rPr>
              <a:t>2</a:t>
            </a:r>
            <a:r>
              <a:rPr lang="en-US" sz="1800" dirty="0">
                <a:latin typeface="Times New Roman" pitchFamily="18" charset="0"/>
                <a:cs typeface="Times New Roman" pitchFamily="18" charset="0"/>
              </a:rPr>
              <a:t>=calculated</a:t>
            </a:r>
          </a:p>
        </p:txBody>
      </p:sp>
      <p:pic>
        <p:nvPicPr>
          <p:cNvPr id="5" name="Picture 4" descr="Capture.JPG"/>
          <p:cNvPicPr>
            <a:picLocks noChangeAspect="1"/>
          </p:cNvPicPr>
          <p:nvPr/>
        </p:nvPicPr>
        <p:blipFill>
          <a:blip r:embed="rId2" cstate="print"/>
          <a:stretch>
            <a:fillRect/>
          </a:stretch>
        </p:blipFill>
        <p:spPr>
          <a:xfrm>
            <a:off x="2362200" y="3581400"/>
            <a:ext cx="1371600" cy="523875"/>
          </a:xfrm>
          <a:prstGeom prst="rect">
            <a:avLst/>
          </a:prstGeom>
          <a:ln>
            <a:solidFill>
              <a:schemeClr val="accent3">
                <a:lumMod val="50000"/>
              </a:schemeClr>
            </a:solidFill>
          </a:ln>
        </p:spPr>
      </p:pic>
      <p:pic>
        <p:nvPicPr>
          <p:cNvPr id="6" name="Picture 5" descr="Capture1.JPG"/>
          <p:cNvPicPr>
            <a:picLocks noChangeAspect="1"/>
          </p:cNvPicPr>
          <p:nvPr/>
        </p:nvPicPr>
        <p:blipFill>
          <a:blip r:embed="rId3" cstate="print"/>
          <a:stretch>
            <a:fillRect/>
          </a:stretch>
        </p:blipFill>
        <p:spPr>
          <a:xfrm>
            <a:off x="2362200" y="5334000"/>
            <a:ext cx="1143000" cy="561975"/>
          </a:xfrm>
          <a:prstGeom prst="rect">
            <a:avLst/>
          </a:prstGeom>
          <a:ln>
            <a:solidFill>
              <a:schemeClr val="accent3">
                <a:lumMod val="50000"/>
              </a:schemeClr>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9400" y="914400"/>
            <a:ext cx="2362200" cy="3954780"/>
          </a:xfrm>
        </p:spPr>
        <p:txBody>
          <a:bodyPr vert="horz" lIns="91440" tIns="45720" rIns="91440" bIns="45720" rtlCol="0" anchor="ctr">
            <a:normAutofit/>
            <a:scene3d>
              <a:camera prst="orthographicFront"/>
              <a:lightRig rig="balanced" dir="t">
                <a:rot lat="0" lon="0" rev="2100000"/>
              </a:lightRig>
            </a:scene3d>
            <a:sp3d extrusionH="57150" prstMaterial="metal">
              <a:bevelT w="38100" h="25400"/>
              <a:contourClr>
                <a:schemeClr val="bg2"/>
              </a:contourClr>
            </a:sp3d>
          </a:bodyPr>
          <a:lstStyle/>
          <a:p>
            <a:pPr defTabSz="914400"/>
            <a:r>
              <a:rPr lang="en-US" sz="2800" b="1" dirty="0">
                <a:ln w="50800"/>
                <a:solidFill>
                  <a:schemeClr val="tx1">
                    <a:lumMod val="95000"/>
                    <a:lumOff val="5000"/>
                  </a:schemeClr>
                </a:solidFill>
                <a:latin typeface="FrankRuehl" pitchFamily="34" charset="-79"/>
                <a:cs typeface="FrankRuehl" pitchFamily="34" charset="-79"/>
              </a:rPr>
              <a:t>FREQUENCY TABLES,</a:t>
            </a:r>
            <a:br>
              <a:rPr lang="en-US" sz="2800" b="1" dirty="0">
                <a:ln w="50800"/>
                <a:solidFill>
                  <a:schemeClr val="tx1">
                    <a:lumMod val="95000"/>
                    <a:lumOff val="5000"/>
                  </a:schemeClr>
                </a:solidFill>
                <a:latin typeface="FrankRuehl" pitchFamily="34" charset="-79"/>
                <a:cs typeface="FrankRuehl" pitchFamily="34" charset="-79"/>
              </a:rPr>
            </a:br>
            <a:br>
              <a:rPr lang="en-US" sz="2800" b="1" dirty="0">
                <a:ln w="50800"/>
                <a:solidFill>
                  <a:schemeClr val="tx1">
                    <a:lumMod val="95000"/>
                    <a:lumOff val="5000"/>
                  </a:schemeClr>
                </a:solidFill>
                <a:latin typeface="FrankRuehl" pitchFamily="34" charset="-79"/>
                <a:cs typeface="FrankRuehl" pitchFamily="34" charset="-79"/>
              </a:rPr>
            </a:br>
            <a:r>
              <a:rPr lang="en-US" sz="2800" b="1" dirty="0">
                <a:ln w="50800"/>
                <a:solidFill>
                  <a:schemeClr val="tx1">
                    <a:lumMod val="95000"/>
                    <a:lumOff val="5000"/>
                  </a:schemeClr>
                </a:solidFill>
                <a:latin typeface="FrankRuehl" pitchFamily="34" charset="-79"/>
                <a:cs typeface="FrankRuehl" pitchFamily="34" charset="-79"/>
              </a:rPr>
              <a:t>PIE CHARTS ,</a:t>
            </a:r>
            <a:br>
              <a:rPr lang="en-US" sz="2800" b="1" dirty="0">
                <a:ln w="50800"/>
                <a:solidFill>
                  <a:schemeClr val="tx1">
                    <a:lumMod val="95000"/>
                    <a:lumOff val="5000"/>
                  </a:schemeClr>
                </a:solidFill>
                <a:latin typeface="FrankRuehl" pitchFamily="34" charset="-79"/>
                <a:cs typeface="FrankRuehl" pitchFamily="34" charset="-79"/>
              </a:rPr>
            </a:br>
            <a:br>
              <a:rPr lang="en-US" sz="2800" b="1" dirty="0">
                <a:ln w="50800"/>
                <a:solidFill>
                  <a:schemeClr val="tx1">
                    <a:lumMod val="95000"/>
                    <a:lumOff val="5000"/>
                  </a:schemeClr>
                </a:solidFill>
                <a:latin typeface="FrankRuehl" pitchFamily="34" charset="-79"/>
                <a:cs typeface="FrankRuehl" pitchFamily="34" charset="-79"/>
              </a:rPr>
            </a:br>
            <a:r>
              <a:rPr lang="en-US" sz="2800" b="1" dirty="0">
                <a:ln w="50800"/>
                <a:solidFill>
                  <a:schemeClr val="tx1">
                    <a:lumMod val="95000"/>
                    <a:lumOff val="5000"/>
                  </a:schemeClr>
                </a:solidFill>
                <a:latin typeface="FrankRuehl" pitchFamily="34" charset="-79"/>
                <a:cs typeface="FrankRuehl" pitchFamily="34" charset="-79"/>
              </a:rPr>
              <a:t>AND </a:t>
            </a:r>
            <a:br>
              <a:rPr lang="en-US" sz="2800" b="1" dirty="0">
                <a:ln w="50800"/>
                <a:solidFill>
                  <a:schemeClr val="tx1">
                    <a:lumMod val="95000"/>
                    <a:lumOff val="5000"/>
                  </a:schemeClr>
                </a:solidFill>
                <a:latin typeface="FrankRuehl" pitchFamily="34" charset="-79"/>
                <a:cs typeface="FrankRuehl" pitchFamily="34" charset="-79"/>
              </a:rPr>
            </a:br>
            <a:br>
              <a:rPr lang="en-US" sz="2800" b="1" dirty="0">
                <a:ln w="50800"/>
                <a:solidFill>
                  <a:schemeClr val="tx1">
                    <a:lumMod val="95000"/>
                    <a:lumOff val="5000"/>
                  </a:schemeClr>
                </a:solidFill>
                <a:latin typeface="FrankRuehl" pitchFamily="34" charset="-79"/>
                <a:cs typeface="FrankRuehl" pitchFamily="34" charset="-79"/>
              </a:rPr>
            </a:br>
            <a:r>
              <a:rPr lang="en-US" sz="2800" b="1" dirty="0">
                <a:ln w="50800"/>
                <a:solidFill>
                  <a:schemeClr val="tx1">
                    <a:lumMod val="95000"/>
                    <a:lumOff val="5000"/>
                  </a:schemeClr>
                </a:solidFill>
                <a:latin typeface="FrankRuehl" pitchFamily="34" charset="-79"/>
                <a:cs typeface="FrankRuehl" pitchFamily="34" charset="-79"/>
              </a:rPr>
              <a:t>BAR GRAPHS </a:t>
            </a:r>
          </a:p>
        </p:txBody>
      </p:sp>
      <p:sp>
        <p:nvSpPr>
          <p:cNvPr id="42" name="Rectangle 4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ie4.jpg"/>
          <p:cNvPicPr>
            <a:picLocks noChangeAspect="1"/>
          </p:cNvPicPr>
          <p:nvPr/>
        </p:nvPicPr>
        <p:blipFill>
          <a:blip r:embed="rId2" cstate="print"/>
          <a:srcRect l="2909" t="4372" r="9818" b="8197"/>
          <a:stretch>
            <a:fillRect/>
          </a:stretch>
        </p:blipFill>
        <p:spPr>
          <a:xfrm>
            <a:off x="421396" y="990601"/>
            <a:ext cx="2777490" cy="2590800"/>
          </a:xfrm>
          <a:prstGeom prst="rect">
            <a:avLst/>
          </a:prstGeom>
        </p:spPr>
      </p:pic>
      <p:pic>
        <p:nvPicPr>
          <p:cNvPr id="7" name="Picture 6" descr="freq.jpg"/>
          <p:cNvPicPr>
            <a:picLocks noChangeAspect="1"/>
          </p:cNvPicPr>
          <p:nvPr/>
        </p:nvPicPr>
        <p:blipFill>
          <a:blip r:embed="rId3" cstate="print"/>
          <a:stretch>
            <a:fillRect/>
          </a:stretch>
        </p:blipFill>
        <p:spPr>
          <a:xfrm>
            <a:off x="3318340" y="1066800"/>
            <a:ext cx="2777490" cy="2514600"/>
          </a:xfrm>
          <a:prstGeom prst="rect">
            <a:avLst/>
          </a:prstGeom>
        </p:spPr>
      </p:pic>
      <p:pic>
        <p:nvPicPr>
          <p:cNvPr id="8" name="Picture 7" descr="freq2.png"/>
          <p:cNvPicPr>
            <a:picLocks noChangeAspect="1"/>
          </p:cNvPicPr>
          <p:nvPr/>
        </p:nvPicPr>
        <p:blipFill>
          <a:blip r:embed="rId4" cstate="print"/>
          <a:stretch>
            <a:fillRect/>
          </a:stretch>
        </p:blipFill>
        <p:spPr>
          <a:xfrm>
            <a:off x="457200" y="3886200"/>
            <a:ext cx="2777490" cy="2209800"/>
          </a:xfrm>
          <a:prstGeom prst="rect">
            <a:avLst/>
          </a:prstGeom>
        </p:spPr>
      </p:pic>
      <p:pic>
        <p:nvPicPr>
          <p:cNvPr id="5" name="Content Placeholder 4" descr="bar4.jpg"/>
          <p:cNvPicPr>
            <a:picLocks noGrp="1" noChangeAspect="1"/>
          </p:cNvPicPr>
          <p:nvPr>
            <p:ph idx="1"/>
          </p:nvPr>
        </p:nvPicPr>
        <p:blipFill rotWithShape="1">
          <a:blip r:embed="rId5" cstate="print"/>
          <a:srcRect l="17123" t="43443" r="14290" b="7783"/>
          <a:stretch/>
        </p:blipFill>
        <p:spPr>
          <a:xfrm>
            <a:off x="3318340" y="3886200"/>
            <a:ext cx="2777490" cy="2209800"/>
          </a:xfrm>
          <a:prstGeom prst="rect">
            <a:avLst/>
          </a:prstGeom>
        </p:spPr>
      </p:pic>
      <p:sp>
        <p:nvSpPr>
          <p:cNvPr id="46" name="Rectangle 4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BB54-8E13-4525-ABE6-88D2FE715B8B}"/>
              </a:ext>
            </a:extLst>
          </p:cNvPr>
          <p:cNvSpPr>
            <a:spLocks noGrp="1"/>
          </p:cNvSpPr>
          <p:nvPr>
            <p:ph type="title"/>
          </p:nvPr>
        </p:nvSpPr>
        <p:spPr/>
        <p:txBody>
          <a:bodyPr>
            <a:normAutofit/>
          </a:bodyPr>
          <a:lstStyle/>
          <a:p>
            <a:r>
              <a:rPr lang="en-US" dirty="0"/>
              <a:t> </a:t>
            </a:r>
            <a:r>
              <a:rPr lang="en-US" sz="2200" b="1" dirty="0">
                <a:latin typeface="Times New Roman" panose="02020603050405020304" pitchFamily="18" charset="0"/>
                <a:cs typeface="Times New Roman" panose="02020603050405020304" pitchFamily="18" charset="0"/>
              </a:rPr>
              <a:t>1.AGE</a:t>
            </a: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1) 13-23          2) 24-34      3) 35-45     4) 46 and above </a:t>
            </a:r>
            <a:endParaRPr lang="en-IN" sz="2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E1A253-2882-4354-9E15-ECB9A780D2FA}"/>
              </a:ext>
            </a:extLst>
          </p:cNvPr>
          <p:cNvSpPr>
            <a:spLocks noGrp="1"/>
          </p:cNvSpPr>
          <p:nvPr>
            <p:ph idx="1"/>
          </p:nvPr>
        </p:nvSpPr>
        <p:spPr>
          <a:xfrm>
            <a:off x="628650" y="3886199"/>
            <a:ext cx="7886700" cy="2290763"/>
          </a:xfrm>
        </p:spPr>
        <p:txBody>
          <a:bodyPr>
            <a:normAutofit fontScale="92500"/>
          </a:bodyPr>
          <a:lstStyle/>
          <a:p>
            <a:pPr marL="0" indent="0">
              <a:buNone/>
            </a:pPr>
            <a:r>
              <a:rPr lang="en-US" b="1" dirty="0"/>
              <a:t>CONCLUSION: </a:t>
            </a:r>
          </a:p>
          <a:p>
            <a:pPr marL="0" indent="0">
              <a:buNone/>
            </a:pPr>
            <a:r>
              <a:rPr lang="en-US" dirty="0"/>
              <a:t>From the above Table and Diagram, it is observed that </a:t>
            </a:r>
          </a:p>
          <a:p>
            <a:r>
              <a:rPr lang="en-US" dirty="0"/>
              <a:t> 39.4% (63) of respondents are mostly  of the Age group 13-23 </a:t>
            </a:r>
          </a:p>
          <a:p>
            <a:r>
              <a:rPr lang="en-US" dirty="0"/>
              <a:t> 23.8% (38) of respondents are mostly of the Age group 24-34 </a:t>
            </a:r>
          </a:p>
          <a:p>
            <a:r>
              <a:rPr lang="en-US" dirty="0"/>
              <a:t> 24.4% (39) of respondents are mostly  of the Age group 35-45 </a:t>
            </a:r>
          </a:p>
          <a:p>
            <a:r>
              <a:rPr lang="en-US" dirty="0"/>
              <a:t> 12.5% (20) of respondents are mostly of the Age group 46 and Above. </a:t>
            </a:r>
            <a:endParaRPr lang="en-IN" dirty="0"/>
          </a:p>
        </p:txBody>
      </p:sp>
      <p:pic>
        <p:nvPicPr>
          <p:cNvPr id="5" name="Picture 4">
            <a:extLst>
              <a:ext uri="{FF2B5EF4-FFF2-40B4-BE49-F238E27FC236}">
                <a16:creationId xmlns:a16="http://schemas.microsoft.com/office/drawing/2014/main" id="{FDDF6748-F4ED-4AD7-960D-2AAA0920F6D9}"/>
              </a:ext>
            </a:extLst>
          </p:cNvPr>
          <p:cNvPicPr>
            <a:picLocks noChangeAspect="1"/>
          </p:cNvPicPr>
          <p:nvPr/>
        </p:nvPicPr>
        <p:blipFill>
          <a:blip r:embed="rId2"/>
          <a:stretch>
            <a:fillRect/>
          </a:stretch>
        </p:blipFill>
        <p:spPr>
          <a:xfrm>
            <a:off x="317762" y="1561412"/>
            <a:ext cx="3908589" cy="2008646"/>
          </a:xfrm>
          <a:prstGeom prst="rect">
            <a:avLst/>
          </a:prstGeom>
        </p:spPr>
      </p:pic>
      <p:pic>
        <p:nvPicPr>
          <p:cNvPr id="6" name="Picture 5">
            <a:extLst>
              <a:ext uri="{FF2B5EF4-FFF2-40B4-BE49-F238E27FC236}">
                <a16:creationId xmlns:a16="http://schemas.microsoft.com/office/drawing/2014/main" id="{752FB724-2FB5-41A2-911B-4DAE7372D54A}"/>
              </a:ext>
            </a:extLst>
          </p:cNvPr>
          <p:cNvPicPr>
            <a:picLocks noChangeAspect="1"/>
          </p:cNvPicPr>
          <p:nvPr/>
        </p:nvPicPr>
        <p:blipFill>
          <a:blip r:embed="rId3"/>
          <a:stretch>
            <a:fillRect/>
          </a:stretch>
        </p:blipFill>
        <p:spPr>
          <a:xfrm>
            <a:off x="4343400" y="1420354"/>
            <a:ext cx="4648200" cy="2290763"/>
          </a:xfrm>
          <a:prstGeom prst="rect">
            <a:avLst/>
          </a:prstGeom>
        </p:spPr>
      </p:pic>
    </p:spTree>
    <p:extLst>
      <p:ext uri="{BB962C8B-B14F-4D97-AF65-F5344CB8AC3E}">
        <p14:creationId xmlns:p14="http://schemas.microsoft.com/office/powerpoint/2010/main" val="35544329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1E99-F0B5-4204-A146-5F8665E9EB87}"/>
              </a:ext>
            </a:extLst>
          </p:cNvPr>
          <p:cNvSpPr>
            <a:spLocks noGrp="1"/>
          </p:cNvSpPr>
          <p:nvPr>
            <p:ph type="title"/>
          </p:nvPr>
        </p:nvSpPr>
        <p:spPr>
          <a:xfrm>
            <a:off x="628650" y="365127"/>
            <a:ext cx="7886700" cy="1082674"/>
          </a:xfrm>
        </p:spPr>
        <p:txBody>
          <a:bodyPr>
            <a:normAutofit/>
          </a:bodyPr>
          <a:lstStyle/>
          <a:p>
            <a:r>
              <a:rPr lang="en-US" sz="2000" b="1" dirty="0">
                <a:latin typeface="Times New Roman" panose="02020603050405020304" pitchFamily="18" charset="0"/>
                <a:cs typeface="Times New Roman" panose="02020603050405020304" pitchFamily="18" charset="0"/>
              </a:rPr>
              <a:t>2.GENDER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 Female  2) Male            3) Others </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4AFF59-E85A-414D-8E83-93569EEA2B89}"/>
              </a:ext>
            </a:extLst>
          </p:cNvPr>
          <p:cNvSpPr>
            <a:spLocks noGrp="1"/>
          </p:cNvSpPr>
          <p:nvPr>
            <p:ph idx="1"/>
          </p:nvPr>
        </p:nvSpPr>
        <p:spPr>
          <a:xfrm>
            <a:off x="628650" y="3886201"/>
            <a:ext cx="7886700" cy="2606672"/>
          </a:xfrm>
        </p:spPr>
        <p:txBody>
          <a:bodyPr>
            <a:normAutofit/>
          </a:bodyPr>
          <a:lstStyle/>
          <a:p>
            <a:pPr marL="0" indent="0">
              <a:buNone/>
            </a:pPr>
            <a:r>
              <a:rPr lang="en-US" b="1" dirty="0"/>
              <a:t>CONCLUSION: </a:t>
            </a:r>
          </a:p>
          <a:p>
            <a:pPr marL="0" indent="0">
              <a:buNone/>
            </a:pPr>
            <a:r>
              <a:rPr lang="en-US" dirty="0"/>
              <a:t>From the above Table and Diagram, it is observed that</a:t>
            </a:r>
          </a:p>
          <a:p>
            <a:r>
              <a:rPr lang="en-US" dirty="0"/>
              <a:t>  45% (72) of the respondents are females. </a:t>
            </a:r>
          </a:p>
          <a:p>
            <a:r>
              <a:rPr lang="en-US" dirty="0"/>
              <a:t> 55% (88) of the respondents are male. </a:t>
            </a:r>
          </a:p>
          <a:p>
            <a:pPr marL="0" indent="0">
              <a:buNone/>
            </a:pPr>
            <a:r>
              <a:rPr lang="en-US" dirty="0"/>
              <a:t>  </a:t>
            </a:r>
            <a:endParaRPr lang="en-IN" dirty="0"/>
          </a:p>
        </p:txBody>
      </p:sp>
      <p:pic>
        <p:nvPicPr>
          <p:cNvPr id="4" name="Picture 3">
            <a:extLst>
              <a:ext uri="{FF2B5EF4-FFF2-40B4-BE49-F238E27FC236}">
                <a16:creationId xmlns:a16="http://schemas.microsoft.com/office/drawing/2014/main" id="{C721EDD3-9D75-4DE3-8D4E-0631F3FA57DA}"/>
              </a:ext>
            </a:extLst>
          </p:cNvPr>
          <p:cNvPicPr>
            <a:picLocks noChangeAspect="1"/>
          </p:cNvPicPr>
          <p:nvPr/>
        </p:nvPicPr>
        <p:blipFill>
          <a:blip r:embed="rId2"/>
          <a:stretch>
            <a:fillRect/>
          </a:stretch>
        </p:blipFill>
        <p:spPr>
          <a:xfrm>
            <a:off x="381000" y="1752600"/>
            <a:ext cx="3962401" cy="1305515"/>
          </a:xfrm>
          <a:prstGeom prst="rect">
            <a:avLst/>
          </a:prstGeom>
        </p:spPr>
      </p:pic>
      <p:pic>
        <p:nvPicPr>
          <p:cNvPr id="5" name="Picture 4">
            <a:extLst>
              <a:ext uri="{FF2B5EF4-FFF2-40B4-BE49-F238E27FC236}">
                <a16:creationId xmlns:a16="http://schemas.microsoft.com/office/drawing/2014/main" id="{3A93516C-72D5-4BD1-A2F9-2F490E37919C}"/>
              </a:ext>
            </a:extLst>
          </p:cNvPr>
          <p:cNvPicPr>
            <a:picLocks noChangeAspect="1"/>
          </p:cNvPicPr>
          <p:nvPr/>
        </p:nvPicPr>
        <p:blipFill>
          <a:blip r:embed="rId3"/>
          <a:stretch>
            <a:fillRect/>
          </a:stretch>
        </p:blipFill>
        <p:spPr>
          <a:xfrm>
            <a:off x="4343401" y="1345231"/>
            <a:ext cx="4710259" cy="2454655"/>
          </a:xfrm>
          <a:prstGeom prst="rect">
            <a:avLst/>
          </a:prstGeom>
        </p:spPr>
      </p:pic>
    </p:spTree>
    <p:extLst>
      <p:ext uri="{BB962C8B-B14F-4D97-AF65-F5344CB8AC3E}">
        <p14:creationId xmlns:p14="http://schemas.microsoft.com/office/powerpoint/2010/main" val="12675519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E3AD-D4F4-45A6-9BD8-90D0DCAF3710}"/>
              </a:ext>
            </a:extLst>
          </p:cNvPr>
          <p:cNvSpPr>
            <a:spLocks noGrp="1"/>
          </p:cNvSpPr>
          <p:nvPr>
            <p:ph type="title"/>
          </p:nvPr>
        </p:nvSpPr>
        <p:spPr>
          <a:xfrm>
            <a:off x="628650" y="365127"/>
            <a:ext cx="7886700" cy="1158874"/>
          </a:xfrm>
        </p:spPr>
        <p:txBody>
          <a:bodyPr>
            <a:normAutofit/>
          </a:bodyPr>
          <a:lstStyle/>
          <a:p>
            <a:r>
              <a:rPr lang="en-US" sz="2000" b="1" dirty="0">
                <a:latin typeface="Times New Roman" panose="02020603050405020304" pitchFamily="18" charset="0"/>
                <a:cs typeface="Times New Roman" panose="02020603050405020304" pitchFamily="18" charset="0"/>
              </a:rPr>
              <a:t>3 .OCCUPATION </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 Self –employed 2) Private employee 3) Government employee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4) Student  5) Home maker 6) Others </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396550-CBEC-49F4-9732-1E8D23588B88}"/>
              </a:ext>
            </a:extLst>
          </p:cNvPr>
          <p:cNvSpPr>
            <a:spLocks noGrp="1"/>
          </p:cNvSpPr>
          <p:nvPr>
            <p:ph idx="1"/>
          </p:nvPr>
        </p:nvSpPr>
        <p:spPr>
          <a:xfrm>
            <a:off x="628650" y="3581400"/>
            <a:ext cx="7886700" cy="2595562"/>
          </a:xfrm>
        </p:spPr>
        <p:txBody>
          <a:bodyPr>
            <a:normAutofit fontScale="92500" lnSpcReduction="20000"/>
          </a:bodyPr>
          <a:lstStyle/>
          <a:p>
            <a:pPr marL="0" indent="0">
              <a:buNone/>
            </a:pPr>
            <a:r>
              <a:rPr lang="en-US" b="1" dirty="0"/>
              <a:t>CONCLUSION:  </a:t>
            </a:r>
          </a:p>
          <a:p>
            <a:r>
              <a:rPr lang="en-US" dirty="0"/>
              <a:t>From the above Table and Diagram, it is observed that</a:t>
            </a:r>
          </a:p>
          <a:p>
            <a:r>
              <a:rPr lang="en-US" dirty="0"/>
              <a:t>  12.5% (20) of the respondents are self-employed.</a:t>
            </a:r>
          </a:p>
          <a:p>
            <a:r>
              <a:rPr lang="en-US" dirty="0"/>
              <a:t>  33.8% (54) of the respondents are private employee.</a:t>
            </a:r>
          </a:p>
          <a:p>
            <a:r>
              <a:rPr lang="en-US" dirty="0"/>
              <a:t>  6.9% (11) of the respondents are government employees. </a:t>
            </a:r>
          </a:p>
          <a:p>
            <a:r>
              <a:rPr lang="en-US" dirty="0"/>
              <a:t> 36.9% (59) of the respondents are students. </a:t>
            </a:r>
          </a:p>
          <a:p>
            <a:r>
              <a:rPr lang="en-US" dirty="0"/>
              <a:t> 6.3% (10) of the respondents are home makers.</a:t>
            </a:r>
          </a:p>
          <a:p>
            <a:r>
              <a:rPr lang="en-US" dirty="0"/>
              <a:t>  3.8% (6) of the respondents are doing other jobs that are not mentioned</a:t>
            </a:r>
            <a:endParaRPr lang="en-IN" dirty="0"/>
          </a:p>
        </p:txBody>
      </p:sp>
      <p:pic>
        <p:nvPicPr>
          <p:cNvPr id="4" name="Picture 3">
            <a:extLst>
              <a:ext uri="{FF2B5EF4-FFF2-40B4-BE49-F238E27FC236}">
                <a16:creationId xmlns:a16="http://schemas.microsoft.com/office/drawing/2014/main" id="{D72D3DBF-68B4-40D1-8EBA-343CB7E33561}"/>
              </a:ext>
            </a:extLst>
          </p:cNvPr>
          <p:cNvPicPr>
            <a:picLocks noChangeAspect="1"/>
          </p:cNvPicPr>
          <p:nvPr/>
        </p:nvPicPr>
        <p:blipFill>
          <a:blip r:embed="rId2"/>
          <a:stretch>
            <a:fillRect/>
          </a:stretch>
        </p:blipFill>
        <p:spPr>
          <a:xfrm>
            <a:off x="247649" y="1524000"/>
            <a:ext cx="4324351" cy="1905000"/>
          </a:xfrm>
          <a:prstGeom prst="rect">
            <a:avLst/>
          </a:prstGeom>
        </p:spPr>
      </p:pic>
      <p:pic>
        <p:nvPicPr>
          <p:cNvPr id="5" name="Picture 4">
            <a:extLst>
              <a:ext uri="{FF2B5EF4-FFF2-40B4-BE49-F238E27FC236}">
                <a16:creationId xmlns:a16="http://schemas.microsoft.com/office/drawing/2014/main" id="{8CF72FEE-4C64-4A25-887E-4B1BD88D1337}"/>
              </a:ext>
            </a:extLst>
          </p:cNvPr>
          <p:cNvPicPr>
            <a:picLocks noChangeAspect="1"/>
          </p:cNvPicPr>
          <p:nvPr/>
        </p:nvPicPr>
        <p:blipFill>
          <a:blip r:embed="rId3"/>
          <a:stretch>
            <a:fillRect/>
          </a:stretch>
        </p:blipFill>
        <p:spPr>
          <a:xfrm>
            <a:off x="4587711" y="1371600"/>
            <a:ext cx="4324351" cy="2373150"/>
          </a:xfrm>
          <a:prstGeom prst="rect">
            <a:avLst/>
          </a:prstGeom>
        </p:spPr>
      </p:pic>
    </p:spTree>
    <p:extLst>
      <p:ext uri="{BB962C8B-B14F-4D97-AF65-F5344CB8AC3E}">
        <p14:creationId xmlns:p14="http://schemas.microsoft.com/office/powerpoint/2010/main" val="12547440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5499-58F5-4ADC-9429-A5B12F2FA886}"/>
              </a:ext>
            </a:extLst>
          </p:cNvPr>
          <p:cNvSpPr>
            <a:spLocks noGrp="1"/>
          </p:cNvSpPr>
          <p:nvPr>
            <p:ph type="title"/>
          </p:nvPr>
        </p:nvSpPr>
        <p:spPr>
          <a:xfrm>
            <a:off x="628650" y="365127"/>
            <a:ext cx="7886700" cy="930273"/>
          </a:xfrm>
        </p:spPr>
        <p:txBody>
          <a:bodyPr>
            <a:normAutofit/>
          </a:bodyPr>
          <a:lstStyle/>
          <a:p>
            <a:r>
              <a:rPr lang="en-US" sz="2000" b="1" dirty="0">
                <a:latin typeface="Times New Roman" panose="02020603050405020304" pitchFamily="18" charset="0"/>
                <a:cs typeface="Times New Roman" panose="02020603050405020304" pitchFamily="18" charset="0"/>
              </a:rPr>
              <a:t>4. Marital status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1) Married  2) Unmarried </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B779CE-E233-4ACC-A69B-30A1AA15811A}"/>
              </a:ext>
            </a:extLst>
          </p:cNvPr>
          <p:cNvSpPr>
            <a:spLocks noGrp="1"/>
          </p:cNvSpPr>
          <p:nvPr>
            <p:ph idx="1"/>
          </p:nvPr>
        </p:nvSpPr>
        <p:spPr>
          <a:xfrm>
            <a:off x="628650" y="3723322"/>
            <a:ext cx="7886700" cy="2453640"/>
          </a:xfrm>
        </p:spPr>
        <p:txBody>
          <a:bodyPr/>
          <a:lstStyle/>
          <a:p>
            <a:pPr marL="0" indent="0">
              <a:buNone/>
            </a:pPr>
            <a:r>
              <a:rPr lang="en-US" b="1" dirty="0"/>
              <a:t>CONCLUSION:</a:t>
            </a:r>
            <a:r>
              <a:rPr lang="en-US" dirty="0"/>
              <a:t>  </a:t>
            </a:r>
          </a:p>
          <a:p>
            <a:r>
              <a:rPr lang="en-US" dirty="0"/>
              <a:t>From the above Table and Diagram, it is observed that</a:t>
            </a:r>
          </a:p>
          <a:p>
            <a:r>
              <a:rPr lang="en-US" dirty="0"/>
              <a:t>48.1% (77) of the respondents are married. </a:t>
            </a:r>
          </a:p>
          <a:p>
            <a:r>
              <a:rPr lang="en-US" dirty="0"/>
              <a:t>51.9% (83) of the respondents are unmarried. </a:t>
            </a:r>
          </a:p>
          <a:p>
            <a:pPr marL="0" indent="0">
              <a:buNone/>
            </a:pPr>
            <a:endParaRPr lang="en-IN" dirty="0"/>
          </a:p>
        </p:txBody>
      </p:sp>
      <p:pic>
        <p:nvPicPr>
          <p:cNvPr id="4" name="Picture 3">
            <a:extLst>
              <a:ext uri="{FF2B5EF4-FFF2-40B4-BE49-F238E27FC236}">
                <a16:creationId xmlns:a16="http://schemas.microsoft.com/office/drawing/2014/main" id="{E089A351-FF62-4009-BC18-82F2BAE71BB1}"/>
              </a:ext>
            </a:extLst>
          </p:cNvPr>
          <p:cNvPicPr>
            <a:picLocks noChangeAspect="1"/>
          </p:cNvPicPr>
          <p:nvPr/>
        </p:nvPicPr>
        <p:blipFill>
          <a:blip r:embed="rId2"/>
          <a:stretch>
            <a:fillRect/>
          </a:stretch>
        </p:blipFill>
        <p:spPr>
          <a:xfrm>
            <a:off x="76200" y="1633832"/>
            <a:ext cx="5181600" cy="1362075"/>
          </a:xfrm>
          <a:prstGeom prst="rect">
            <a:avLst/>
          </a:prstGeom>
        </p:spPr>
      </p:pic>
      <p:pic>
        <p:nvPicPr>
          <p:cNvPr id="5" name="Picture 4">
            <a:extLst>
              <a:ext uri="{FF2B5EF4-FFF2-40B4-BE49-F238E27FC236}">
                <a16:creationId xmlns:a16="http://schemas.microsoft.com/office/drawing/2014/main" id="{E1E1B1BD-9643-469D-BAED-52B997913216}"/>
              </a:ext>
            </a:extLst>
          </p:cNvPr>
          <p:cNvPicPr>
            <a:picLocks noChangeAspect="1"/>
          </p:cNvPicPr>
          <p:nvPr/>
        </p:nvPicPr>
        <p:blipFill>
          <a:blip r:embed="rId3"/>
          <a:stretch>
            <a:fillRect/>
          </a:stretch>
        </p:blipFill>
        <p:spPr>
          <a:xfrm>
            <a:off x="5225592" y="1088049"/>
            <a:ext cx="3505200" cy="2453640"/>
          </a:xfrm>
          <a:prstGeom prst="rect">
            <a:avLst/>
          </a:prstGeom>
        </p:spPr>
      </p:pic>
    </p:spTree>
    <p:extLst>
      <p:ext uri="{BB962C8B-B14F-4D97-AF65-F5344CB8AC3E}">
        <p14:creationId xmlns:p14="http://schemas.microsoft.com/office/powerpoint/2010/main" val="35954321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AB43-2192-40C2-AEDB-2870C32154F3}"/>
              </a:ext>
            </a:extLst>
          </p:cNvPr>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5. Monthly income of your family </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1) Below 20000    2) 20000-50000     3) 50000-90000      4) Above 90000 </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96674D-6C83-4C29-A143-3E9B78D9EBF4}"/>
              </a:ext>
            </a:extLst>
          </p:cNvPr>
          <p:cNvSpPr>
            <a:spLocks noGrp="1"/>
          </p:cNvSpPr>
          <p:nvPr>
            <p:ph idx="1"/>
          </p:nvPr>
        </p:nvSpPr>
        <p:spPr>
          <a:xfrm>
            <a:off x="628650" y="3676453"/>
            <a:ext cx="7886700" cy="2519363"/>
          </a:xfrm>
        </p:spPr>
        <p:txBody>
          <a:bodyPr>
            <a:normAutofit fontScale="92500" lnSpcReduction="10000"/>
          </a:bodyPr>
          <a:lstStyle/>
          <a:p>
            <a:pPr marL="0" indent="0">
              <a:buNone/>
            </a:pPr>
            <a:r>
              <a:rPr lang="en-US" b="1" dirty="0"/>
              <a:t>CONCLUSION: </a:t>
            </a:r>
          </a:p>
          <a:p>
            <a:pPr marL="0" indent="0">
              <a:buNone/>
            </a:pPr>
            <a:r>
              <a:rPr lang="en-US" dirty="0"/>
              <a:t>From the above Table and Diagram, it is observed that</a:t>
            </a:r>
          </a:p>
          <a:p>
            <a:r>
              <a:rPr lang="en-US" dirty="0"/>
              <a:t> 24.4% (39) of the respondents have their monthly income below 20000.</a:t>
            </a:r>
          </a:p>
          <a:p>
            <a:r>
              <a:rPr lang="en-US" dirty="0"/>
              <a:t> 28.8% (46) of the respondents have their monthly income between 20000-50000. </a:t>
            </a:r>
          </a:p>
          <a:p>
            <a:r>
              <a:rPr lang="en-US" dirty="0"/>
              <a:t>25.6% (41) of the respondents have their monthly income between 50000-90000.</a:t>
            </a:r>
          </a:p>
          <a:p>
            <a:r>
              <a:rPr lang="en-US" dirty="0"/>
              <a:t>21.3% (34) of the respondents have their monthly income above 90000. </a:t>
            </a:r>
            <a:endParaRPr lang="en-IN" dirty="0"/>
          </a:p>
        </p:txBody>
      </p:sp>
      <p:pic>
        <p:nvPicPr>
          <p:cNvPr id="5" name="Picture 4">
            <a:extLst>
              <a:ext uri="{FF2B5EF4-FFF2-40B4-BE49-F238E27FC236}">
                <a16:creationId xmlns:a16="http://schemas.microsoft.com/office/drawing/2014/main" id="{4EB7F1DD-4372-4F73-A67B-ACDA4ECD7F95}"/>
              </a:ext>
            </a:extLst>
          </p:cNvPr>
          <p:cNvPicPr>
            <a:picLocks noChangeAspect="1"/>
          </p:cNvPicPr>
          <p:nvPr/>
        </p:nvPicPr>
        <p:blipFill>
          <a:blip r:embed="rId2"/>
          <a:stretch>
            <a:fillRect/>
          </a:stretch>
        </p:blipFill>
        <p:spPr>
          <a:xfrm>
            <a:off x="4748213" y="1523999"/>
            <a:ext cx="4167187" cy="2132781"/>
          </a:xfrm>
          <a:prstGeom prst="rect">
            <a:avLst/>
          </a:prstGeom>
        </p:spPr>
      </p:pic>
      <p:pic>
        <p:nvPicPr>
          <p:cNvPr id="6" name="Picture 5">
            <a:extLst>
              <a:ext uri="{FF2B5EF4-FFF2-40B4-BE49-F238E27FC236}">
                <a16:creationId xmlns:a16="http://schemas.microsoft.com/office/drawing/2014/main" id="{1E841978-D58B-4AD8-8C97-E6306799ED2A}"/>
              </a:ext>
            </a:extLst>
          </p:cNvPr>
          <p:cNvPicPr>
            <a:picLocks noChangeAspect="1"/>
          </p:cNvPicPr>
          <p:nvPr/>
        </p:nvPicPr>
        <p:blipFill>
          <a:blip r:embed="rId3"/>
          <a:stretch>
            <a:fillRect/>
          </a:stretch>
        </p:blipFill>
        <p:spPr>
          <a:xfrm>
            <a:off x="112441" y="1874837"/>
            <a:ext cx="4635772" cy="1325564"/>
          </a:xfrm>
          <a:prstGeom prst="rect">
            <a:avLst/>
          </a:prstGeom>
        </p:spPr>
      </p:pic>
    </p:spTree>
    <p:extLst>
      <p:ext uri="{BB962C8B-B14F-4D97-AF65-F5344CB8AC3E}">
        <p14:creationId xmlns:p14="http://schemas.microsoft.com/office/powerpoint/2010/main" val="16121749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Image result for ABSTRACT"/>
          <p:cNvPicPr>
            <a:picLocks noGrp="1"/>
          </p:cNvPicPr>
          <p:nvPr>
            <p:ph idx="4294967295"/>
          </p:nvPr>
        </p:nvPicPr>
        <p:blipFill rotWithShape="1">
          <a:blip r:embed="rId2" cstate="print"/>
          <a:srcRect l="955" t="2477" r="37565" b="1"/>
          <a:stretch/>
        </p:blipFill>
        <p:spPr bwMode="auto">
          <a:xfrm>
            <a:off x="2642616" y="10"/>
            <a:ext cx="6501384" cy="6857990"/>
          </a:xfrm>
          <a:prstGeom prst="rect">
            <a:avLst/>
          </a:prstGeom>
          <a:noFill/>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484" y="1122363"/>
            <a:ext cx="3527715" cy="3204134"/>
          </a:xfrm>
          <a:prstGeom prst="rect">
            <a:avLst/>
          </a:prstGeom>
        </p:spPr>
        <p:txBody>
          <a:bodyPr vert="horz" lIns="91440" tIns="45720" rIns="91440" bIns="45720" rtlCol="0" anchor="b">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90000"/>
              </a:lnSpc>
              <a:spcBef>
                <a:spcPct val="0"/>
              </a:spcBef>
              <a:spcAft>
                <a:spcPts val="600"/>
              </a:spcAft>
            </a:pPr>
            <a:r>
              <a:rPr lang="en-US" sz="4200" b="1" spc="50" dirty="0">
                <a:ln w="11430"/>
                <a:effectLst>
                  <a:outerShdw blurRad="76200" dist="50800" dir="5400000" algn="tl" rotWithShape="0">
                    <a:srgbClr val="000000">
                      <a:alpha val="65000"/>
                    </a:srgbClr>
                  </a:outerShdw>
                </a:effectLst>
                <a:latin typeface="Bookman Old Style" pitchFamily="18" charset="0"/>
                <a:ea typeface="+mj-ea"/>
                <a:cs typeface="+mj-cs"/>
              </a:rPr>
              <a:t>ABSTRACT</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47800"/>
          </a:xfrm>
        </p:spPr>
        <p:txBody>
          <a:bodyPr>
            <a:normAutofit fontScale="90000"/>
          </a:bodyPr>
          <a:lstStyle/>
          <a:p>
            <a:pPr>
              <a:lnSpc>
                <a:spcPct val="100000"/>
              </a:lnSpc>
            </a:pPr>
            <a:r>
              <a:rPr lang="en-US" sz="2200" b="1" dirty="0">
                <a:latin typeface="Times New Roman" pitchFamily="18" charset="0"/>
                <a:cs typeface="Times New Roman" pitchFamily="18" charset="0"/>
              </a:rPr>
              <a:t>6. What is the average time you spend on purchasing a product</a:t>
            </a:r>
            <a:br>
              <a:rPr lang="en-US" sz="2200" b="1" dirty="0">
                <a:latin typeface="Times New Roman" pitchFamily="18" charset="0"/>
                <a:cs typeface="Times New Roman" pitchFamily="18" charset="0"/>
              </a:rPr>
            </a:br>
            <a:r>
              <a:rPr lang="en-US" sz="2200" dirty="0">
                <a:latin typeface="Times New Roman" pitchFamily="18" charset="0"/>
                <a:cs typeface="Times New Roman" pitchFamily="18" charset="0"/>
              </a:rPr>
              <a:t>1) Less than 30 min		2) 30min-1hr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3) 1hr - 2hrs			4) More than 2hrs</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a:t>
            </a:r>
            <a:br>
              <a:rPr lang="en-US" sz="1200" dirty="0">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pic>
        <p:nvPicPr>
          <p:cNvPr id="4" name="Content Placeholder 3" descr="table1.PNG"/>
          <p:cNvPicPr>
            <a:picLocks noGrp="1" noChangeAspect="1"/>
          </p:cNvPicPr>
          <p:nvPr>
            <p:ph idx="1"/>
          </p:nvPr>
        </p:nvPicPr>
        <p:blipFill>
          <a:blip r:embed="rId2" cstate="print"/>
          <a:stretch>
            <a:fillRect/>
          </a:stretch>
        </p:blipFill>
        <p:spPr>
          <a:xfrm>
            <a:off x="228600" y="2057400"/>
            <a:ext cx="4191000" cy="1752600"/>
          </a:xfrm>
        </p:spPr>
      </p:pic>
      <p:pic>
        <p:nvPicPr>
          <p:cNvPr id="5" name="Picture 4" descr="dia1.PNG"/>
          <p:cNvPicPr>
            <a:picLocks noChangeAspect="1"/>
          </p:cNvPicPr>
          <p:nvPr/>
        </p:nvPicPr>
        <p:blipFill>
          <a:blip r:embed="rId3" cstate="print"/>
          <a:stretch>
            <a:fillRect/>
          </a:stretch>
        </p:blipFill>
        <p:spPr>
          <a:xfrm>
            <a:off x="4495800" y="1524000"/>
            <a:ext cx="4388966" cy="2743199"/>
          </a:xfrm>
          <a:prstGeom prst="rect">
            <a:avLst/>
          </a:prstGeom>
        </p:spPr>
      </p:pic>
      <p:sp>
        <p:nvSpPr>
          <p:cNvPr id="7" name="TextBox 6"/>
          <p:cNvSpPr txBox="1"/>
          <p:nvPr/>
        </p:nvSpPr>
        <p:spPr>
          <a:xfrm>
            <a:off x="685800" y="4343400"/>
            <a:ext cx="7315200" cy="2308324"/>
          </a:xfrm>
          <a:prstGeom prst="rect">
            <a:avLst/>
          </a:prstGeom>
          <a:noFill/>
        </p:spPr>
        <p:txBody>
          <a:bodyPr wrap="square" rtlCol="0">
            <a:spAutoFit/>
          </a:bodyPr>
          <a:lstStyle/>
          <a:p>
            <a:pPr algn="just"/>
            <a:r>
              <a:rPr lang="en-US" b="1" dirty="0">
                <a:latin typeface="Times New Roman" pitchFamily="18" charset="0"/>
                <a:cs typeface="Times New Roman" pitchFamily="18" charset="0"/>
              </a:rPr>
              <a:t>CONCLUSION:</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From the above Table and Diagram, it is observed that</a:t>
            </a:r>
          </a:p>
          <a:p>
            <a:pPr lvl="0" algn="just">
              <a:buFont typeface="Arial" pitchFamily="34" charset="0"/>
              <a:buChar char="•"/>
            </a:pPr>
            <a:r>
              <a:rPr lang="en-US" dirty="0">
                <a:latin typeface="Times New Roman" pitchFamily="18" charset="0"/>
                <a:cs typeface="Times New Roman" pitchFamily="18" charset="0"/>
              </a:rPr>
              <a:t> 47.5%</a:t>
            </a:r>
            <a:r>
              <a:rPr lang="en-US" b="1" dirty="0">
                <a:latin typeface="Times New Roman" pitchFamily="18" charset="0"/>
                <a:cs typeface="Times New Roman" pitchFamily="18" charset="0"/>
              </a:rPr>
              <a:t>(76)</a:t>
            </a:r>
            <a:r>
              <a:rPr lang="en-US" dirty="0">
                <a:latin typeface="Times New Roman" pitchFamily="18" charset="0"/>
                <a:cs typeface="Times New Roman" pitchFamily="18" charset="0"/>
              </a:rPr>
              <a:t>of the respondents spend 30 min-1hr for purchasing a product. </a:t>
            </a:r>
          </a:p>
          <a:p>
            <a:pPr lvl="0" algn="just">
              <a:buFont typeface="Arial" pitchFamily="34" charset="0"/>
              <a:buChar char="•"/>
            </a:pPr>
            <a:r>
              <a:rPr lang="en-US" dirty="0">
                <a:latin typeface="Times New Roman" pitchFamily="18" charset="0"/>
                <a:cs typeface="Times New Roman" pitchFamily="18" charset="0"/>
              </a:rPr>
              <a:t> 23.1%</a:t>
            </a:r>
            <a:r>
              <a:rPr lang="en-US" b="1" dirty="0">
                <a:latin typeface="Times New Roman" pitchFamily="18" charset="0"/>
                <a:cs typeface="Times New Roman" pitchFamily="18" charset="0"/>
              </a:rPr>
              <a:t>(37) </a:t>
            </a:r>
            <a:r>
              <a:rPr lang="en-US" dirty="0">
                <a:latin typeface="Times New Roman" pitchFamily="18" charset="0"/>
                <a:cs typeface="Times New Roman" pitchFamily="18" charset="0"/>
              </a:rPr>
              <a:t>of the respondents spend less than 30 minutes for purchasing a product.</a:t>
            </a:r>
          </a:p>
          <a:p>
            <a:pPr lvl="0" algn="just">
              <a:buFont typeface="Arial" pitchFamily="34" charset="0"/>
              <a:buChar char="•"/>
            </a:pPr>
            <a:r>
              <a:rPr lang="en-US" dirty="0">
                <a:latin typeface="Times New Roman" pitchFamily="18" charset="0"/>
                <a:cs typeface="Times New Roman" pitchFamily="18" charset="0"/>
              </a:rPr>
              <a:t> 21.3%</a:t>
            </a:r>
            <a:r>
              <a:rPr lang="en-US" b="1" dirty="0">
                <a:latin typeface="Times New Roman" pitchFamily="18" charset="0"/>
                <a:cs typeface="Times New Roman" pitchFamily="18" charset="0"/>
              </a:rPr>
              <a:t>(34) </a:t>
            </a:r>
            <a:r>
              <a:rPr lang="en-US" dirty="0">
                <a:latin typeface="Times New Roman" pitchFamily="18" charset="0"/>
                <a:cs typeface="Times New Roman" pitchFamily="18" charset="0"/>
              </a:rPr>
              <a:t>of the respondents spend 1hr-2hr for purchasing a product.</a:t>
            </a:r>
          </a:p>
          <a:p>
            <a:pPr lvl="0" algn="just">
              <a:buFont typeface="Arial" pitchFamily="34" charset="0"/>
              <a:buChar char="•"/>
            </a:pPr>
            <a:r>
              <a:rPr lang="en-US" dirty="0">
                <a:latin typeface="Times New Roman" pitchFamily="18" charset="0"/>
                <a:cs typeface="Times New Roman" pitchFamily="18" charset="0"/>
              </a:rPr>
              <a:t> 8.1%</a:t>
            </a:r>
            <a:r>
              <a:rPr lang="en-US" b="1" dirty="0">
                <a:latin typeface="Times New Roman" pitchFamily="18" charset="0"/>
                <a:cs typeface="Times New Roman" pitchFamily="18" charset="0"/>
              </a:rPr>
              <a:t>(13)</a:t>
            </a:r>
            <a:r>
              <a:rPr lang="en-US" dirty="0">
                <a:latin typeface="Times New Roman" pitchFamily="18" charset="0"/>
                <a:cs typeface="Times New Roman" pitchFamily="18" charset="0"/>
              </a:rPr>
              <a:t> of the respondents spend more than 2hrs for purchasing a product.</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2133600"/>
          </a:xfrm>
        </p:spPr>
        <p:txBody>
          <a:bodyPr>
            <a:noAutofit/>
          </a:bodyPr>
          <a:lstStyle/>
          <a:p>
            <a:pPr algn="l"/>
            <a:r>
              <a:rPr lang="en-US" sz="2000" b="1" dirty="0">
                <a:latin typeface="Times New Roman" pitchFamily="18" charset="0"/>
                <a:cs typeface="Times New Roman" pitchFamily="18" charset="0"/>
              </a:rPr>
              <a:t>7. What are the sources of information that influence your buying decisions to catch-up with life trends ( more than one option can be selected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1) Family and friends		2) Past experience	   3) Advertisements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4)Social media and internet 	5) Celebrity endorsements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6) Personal interest		7) None of the above</a:t>
            </a:r>
          </a:p>
        </p:txBody>
      </p:sp>
      <p:pic>
        <p:nvPicPr>
          <p:cNvPr id="4" name="Content Placeholder 3" descr="table2.PNG"/>
          <p:cNvPicPr>
            <a:picLocks noGrp="1" noChangeAspect="1"/>
          </p:cNvPicPr>
          <p:nvPr>
            <p:ph idx="1"/>
          </p:nvPr>
        </p:nvPicPr>
        <p:blipFill>
          <a:blip r:embed="rId2" cstate="print"/>
          <a:stretch>
            <a:fillRect/>
          </a:stretch>
        </p:blipFill>
        <p:spPr>
          <a:xfrm>
            <a:off x="1219200" y="2667000"/>
            <a:ext cx="6477000" cy="3276600"/>
          </a:xfr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667000"/>
            <a:ext cx="8534400" cy="3886200"/>
          </a:xfrm>
        </p:spPr>
        <p:txBody>
          <a:bodyPr>
            <a:normAutofit fontScale="85000" lnSpcReduction="20000"/>
          </a:bodyPr>
          <a:lstStyle/>
          <a:p>
            <a:pPr algn="just">
              <a:buNone/>
            </a:pPr>
            <a:r>
              <a:rPr lang="en-US" b="1" dirty="0">
                <a:latin typeface="Times New Roman" pitchFamily="18" charset="0"/>
                <a:cs typeface="Times New Roman" pitchFamily="18" charset="0"/>
              </a:rPr>
              <a:t>CONCLUSION:</a:t>
            </a:r>
            <a:endParaRPr lang="en-US" dirty="0">
              <a:latin typeface="Times New Roman" pitchFamily="18" charset="0"/>
              <a:cs typeface="Times New Roman" pitchFamily="18" charset="0"/>
            </a:endParaRPr>
          </a:p>
          <a:p>
            <a:pPr lvl="0" algn="just"/>
            <a:r>
              <a:rPr lang="en-US" dirty="0">
                <a:latin typeface="Times New Roman" pitchFamily="18" charset="0"/>
                <a:cs typeface="Times New Roman" pitchFamily="18" charset="0"/>
              </a:rPr>
              <a:t> 65.6%</a:t>
            </a:r>
            <a:r>
              <a:rPr lang="en-US" b="1" dirty="0">
                <a:latin typeface="Times New Roman" pitchFamily="18" charset="0"/>
                <a:cs typeface="Times New Roman" pitchFamily="18" charset="0"/>
              </a:rPr>
              <a:t>(105) </a:t>
            </a:r>
            <a:r>
              <a:rPr lang="en-US" dirty="0">
                <a:latin typeface="Times New Roman" pitchFamily="18" charset="0"/>
                <a:cs typeface="Times New Roman" pitchFamily="18" charset="0"/>
              </a:rPr>
              <a:t>of the respondents selected family and friends as the source of information that influences buying decision .</a:t>
            </a:r>
          </a:p>
          <a:p>
            <a:pPr lvl="0" algn="just"/>
            <a:r>
              <a:rPr lang="en-US" dirty="0">
                <a:latin typeface="Times New Roman" pitchFamily="18" charset="0"/>
                <a:cs typeface="Times New Roman" pitchFamily="18" charset="0"/>
              </a:rPr>
              <a:t> 50%</a:t>
            </a:r>
            <a:r>
              <a:rPr lang="en-US" b="1" dirty="0">
                <a:latin typeface="Times New Roman" pitchFamily="18" charset="0"/>
                <a:cs typeface="Times New Roman" pitchFamily="18" charset="0"/>
              </a:rPr>
              <a:t>(80) </a:t>
            </a:r>
            <a:r>
              <a:rPr lang="en-US" dirty="0">
                <a:latin typeface="Times New Roman" pitchFamily="18" charset="0"/>
                <a:cs typeface="Times New Roman" pitchFamily="18" charset="0"/>
              </a:rPr>
              <a:t>of the respondents selected past experience as the source of information that influences buying decision .</a:t>
            </a:r>
          </a:p>
          <a:p>
            <a:pPr lvl="0" algn="just"/>
            <a:r>
              <a:rPr lang="en-US" dirty="0">
                <a:latin typeface="Times New Roman" pitchFamily="18" charset="0"/>
                <a:cs typeface="Times New Roman" pitchFamily="18" charset="0"/>
              </a:rPr>
              <a:t> 28.1%</a:t>
            </a:r>
            <a:r>
              <a:rPr lang="en-US" b="1" dirty="0">
                <a:latin typeface="Times New Roman" pitchFamily="18" charset="0"/>
                <a:cs typeface="Times New Roman" pitchFamily="18" charset="0"/>
              </a:rPr>
              <a:t>(45)</a:t>
            </a:r>
            <a:r>
              <a:rPr lang="en-US" dirty="0">
                <a:latin typeface="Times New Roman" pitchFamily="18" charset="0"/>
                <a:cs typeface="Times New Roman" pitchFamily="18" charset="0"/>
              </a:rPr>
              <a:t>of the respondents selected advertisements as the source of information that influences buying decision .</a:t>
            </a:r>
          </a:p>
          <a:p>
            <a:pPr lvl="0" algn="just"/>
            <a:r>
              <a:rPr lang="en-US" dirty="0">
                <a:latin typeface="Times New Roman" pitchFamily="18" charset="0"/>
                <a:cs typeface="Times New Roman" pitchFamily="18" charset="0"/>
              </a:rPr>
              <a:t> 32.5%</a:t>
            </a:r>
            <a:r>
              <a:rPr lang="en-US" b="1" dirty="0">
                <a:latin typeface="Times New Roman" pitchFamily="18" charset="0"/>
                <a:cs typeface="Times New Roman" pitchFamily="18" charset="0"/>
              </a:rPr>
              <a:t>(52) </a:t>
            </a:r>
            <a:r>
              <a:rPr lang="en-US" dirty="0">
                <a:latin typeface="Times New Roman" pitchFamily="18" charset="0"/>
                <a:cs typeface="Times New Roman" pitchFamily="18" charset="0"/>
              </a:rPr>
              <a:t>of the respondents selected social media and internet as the source of information that influences buying decision .</a:t>
            </a:r>
          </a:p>
          <a:p>
            <a:pPr lvl="0" algn="just"/>
            <a:r>
              <a:rPr lang="en-US" dirty="0">
                <a:latin typeface="Times New Roman" pitchFamily="18" charset="0"/>
                <a:cs typeface="Times New Roman" pitchFamily="18" charset="0"/>
              </a:rPr>
              <a:t> 18.8%</a:t>
            </a:r>
            <a:r>
              <a:rPr lang="en-US" b="1" dirty="0">
                <a:latin typeface="Times New Roman" pitchFamily="18" charset="0"/>
                <a:cs typeface="Times New Roman" pitchFamily="18" charset="0"/>
              </a:rPr>
              <a:t>(30) </a:t>
            </a:r>
            <a:r>
              <a:rPr lang="en-US" dirty="0">
                <a:latin typeface="Times New Roman" pitchFamily="18" charset="0"/>
                <a:cs typeface="Times New Roman" pitchFamily="18" charset="0"/>
              </a:rPr>
              <a:t>of the respondents selected celebrity endorsement as the source of information that influences buying decision.</a:t>
            </a:r>
          </a:p>
          <a:p>
            <a:pPr lvl="0" algn="just"/>
            <a:r>
              <a:rPr lang="en-US" dirty="0">
                <a:latin typeface="Times New Roman" pitchFamily="18" charset="0"/>
                <a:cs typeface="Times New Roman" pitchFamily="18" charset="0"/>
              </a:rPr>
              <a:t> 62.5%(</a:t>
            </a:r>
            <a:r>
              <a:rPr lang="en-US" b="1" dirty="0">
                <a:latin typeface="Times New Roman" pitchFamily="18" charset="0"/>
                <a:cs typeface="Times New Roman" pitchFamily="18" charset="0"/>
              </a:rPr>
              <a:t>100)</a:t>
            </a:r>
            <a:r>
              <a:rPr lang="en-US" dirty="0">
                <a:latin typeface="Times New Roman" pitchFamily="18" charset="0"/>
                <a:cs typeface="Times New Roman" pitchFamily="18" charset="0"/>
              </a:rPr>
              <a:t>of the respondents selected personal interest as the source of information that influences buying decision .</a:t>
            </a:r>
          </a:p>
          <a:p>
            <a:pPr lvl="0" algn="just"/>
            <a:r>
              <a:rPr lang="en-US" dirty="0">
                <a:latin typeface="Times New Roman" pitchFamily="18" charset="0"/>
                <a:cs typeface="Times New Roman" pitchFamily="18" charset="0"/>
              </a:rPr>
              <a:t> 2.5%</a:t>
            </a:r>
            <a:r>
              <a:rPr lang="en-US" b="1" dirty="0">
                <a:latin typeface="Times New Roman" pitchFamily="18" charset="0"/>
                <a:cs typeface="Times New Roman" pitchFamily="18" charset="0"/>
              </a:rPr>
              <a:t>(4)</a:t>
            </a:r>
            <a:r>
              <a:rPr lang="en-US" dirty="0">
                <a:latin typeface="Times New Roman" pitchFamily="18" charset="0"/>
                <a:cs typeface="Times New Roman" pitchFamily="18" charset="0"/>
              </a:rPr>
              <a:t>of the respondents selected none of the above as the source of information that influences buying decision .</a:t>
            </a:r>
          </a:p>
          <a:p>
            <a:pPr algn="just">
              <a:buNone/>
            </a:pPr>
            <a:endParaRPr lang="en-US" sz="2400" dirty="0">
              <a:latin typeface="Times New Roman" pitchFamily="18" charset="0"/>
              <a:cs typeface="Times New Roman" pitchFamily="18" charset="0"/>
            </a:endParaRPr>
          </a:p>
          <a:p>
            <a:endParaRPr lang="en-US" dirty="0"/>
          </a:p>
        </p:txBody>
      </p:sp>
      <p:pic>
        <p:nvPicPr>
          <p:cNvPr id="4" name="Picture 3" descr="fig2.PNG"/>
          <p:cNvPicPr>
            <a:picLocks noChangeAspect="1"/>
          </p:cNvPicPr>
          <p:nvPr/>
        </p:nvPicPr>
        <p:blipFill>
          <a:blip r:embed="rId2" cstate="print"/>
          <a:stretch>
            <a:fillRect/>
          </a:stretch>
        </p:blipFill>
        <p:spPr>
          <a:xfrm>
            <a:off x="2590800" y="228600"/>
            <a:ext cx="4191000" cy="259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Autofit/>
          </a:bodyPr>
          <a:lstStyle/>
          <a:p>
            <a:pPr algn="l"/>
            <a:r>
              <a:rPr lang="en-US" sz="2000" b="1" dirty="0">
                <a:latin typeface="Times New Roman" pitchFamily="18" charset="0"/>
                <a:cs typeface="Times New Roman" pitchFamily="18" charset="0"/>
              </a:rPr>
              <a:t>8. What would you do if you come across an advertisement of new item?</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1) Enquire about it          	 2) Try to purchase immediately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3) Ignore</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1026" name="Picture 2" descr="C:\Users\Administrator\Desktop\tab1.PNG"/>
          <p:cNvPicPr>
            <a:picLocks noGrp="1" noChangeAspect="1" noChangeArrowheads="1"/>
          </p:cNvPicPr>
          <p:nvPr>
            <p:ph idx="1"/>
          </p:nvPr>
        </p:nvPicPr>
        <p:blipFill>
          <a:blip r:embed="rId2" cstate="print"/>
          <a:srcRect/>
          <a:stretch>
            <a:fillRect/>
          </a:stretch>
        </p:blipFill>
        <p:spPr bwMode="auto">
          <a:xfrm>
            <a:off x="228600" y="1676400"/>
            <a:ext cx="4648200" cy="2209800"/>
          </a:xfrm>
          <a:prstGeom prst="rect">
            <a:avLst/>
          </a:prstGeom>
          <a:noFill/>
        </p:spPr>
      </p:pic>
      <p:pic>
        <p:nvPicPr>
          <p:cNvPr id="5" name="Picture 4" descr="dia1.PNG"/>
          <p:cNvPicPr>
            <a:picLocks noChangeAspect="1"/>
          </p:cNvPicPr>
          <p:nvPr/>
        </p:nvPicPr>
        <p:blipFill>
          <a:blip r:embed="rId3" cstate="print"/>
          <a:stretch>
            <a:fillRect/>
          </a:stretch>
        </p:blipFill>
        <p:spPr>
          <a:xfrm>
            <a:off x="4953000" y="1447800"/>
            <a:ext cx="4000899" cy="2813965"/>
          </a:xfrm>
          <a:prstGeom prst="rect">
            <a:avLst/>
          </a:prstGeom>
        </p:spPr>
      </p:pic>
      <p:sp>
        <p:nvSpPr>
          <p:cNvPr id="6" name="TextBox 5"/>
          <p:cNvSpPr txBox="1"/>
          <p:nvPr/>
        </p:nvSpPr>
        <p:spPr>
          <a:xfrm>
            <a:off x="609600" y="4180344"/>
            <a:ext cx="6324600" cy="3077766"/>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CONCLUSION:</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From the above table and diagram, it is observed</a:t>
            </a:r>
          </a:p>
          <a:p>
            <a:pPr algn="just">
              <a:buFont typeface="Arial" pitchFamily="34" charset="0"/>
              <a:buChar char="•"/>
            </a:pPr>
            <a:r>
              <a:rPr lang="en-US" sz="2000" dirty="0">
                <a:latin typeface="Times New Roman" pitchFamily="18" charset="0"/>
                <a:cs typeface="Times New Roman" pitchFamily="18" charset="0"/>
              </a:rPr>
              <a:t> 66.9% </a:t>
            </a:r>
            <a:r>
              <a:rPr lang="en-US" sz="2000" b="1" dirty="0">
                <a:latin typeface="Times New Roman" pitchFamily="18" charset="0"/>
                <a:cs typeface="Times New Roman" pitchFamily="18" charset="0"/>
              </a:rPr>
              <a:t>(107) </a:t>
            </a:r>
            <a:r>
              <a:rPr lang="en-US" sz="2000" dirty="0">
                <a:latin typeface="Times New Roman" pitchFamily="18" charset="0"/>
                <a:cs typeface="Times New Roman" pitchFamily="18" charset="0"/>
              </a:rPr>
              <a:t>of the respondents like to enquire about the product.</a:t>
            </a:r>
          </a:p>
          <a:p>
            <a:pPr algn="just">
              <a:buFont typeface="Arial" pitchFamily="34" charset="0"/>
              <a:buChar char="•"/>
            </a:pPr>
            <a:r>
              <a:rPr lang="en-US" sz="2000" dirty="0">
                <a:latin typeface="Times New Roman" pitchFamily="18" charset="0"/>
                <a:cs typeface="Times New Roman" pitchFamily="18" charset="0"/>
              </a:rPr>
              <a:t> 4.4% </a:t>
            </a:r>
            <a:r>
              <a:rPr lang="en-US" sz="2000" b="1" dirty="0">
                <a:latin typeface="Times New Roman" pitchFamily="18" charset="0"/>
                <a:cs typeface="Times New Roman" pitchFamily="18" charset="0"/>
              </a:rPr>
              <a:t>(7) </a:t>
            </a:r>
            <a:r>
              <a:rPr lang="en-US" sz="2000" dirty="0">
                <a:latin typeface="Times New Roman" pitchFamily="18" charset="0"/>
                <a:cs typeface="Times New Roman" pitchFamily="18" charset="0"/>
              </a:rPr>
              <a:t>of the respondents like to try to purchase immediately.</a:t>
            </a:r>
          </a:p>
          <a:p>
            <a:pPr algn="just">
              <a:buFont typeface="Arial" pitchFamily="34" charset="0"/>
              <a:buChar char="•"/>
            </a:pPr>
            <a:r>
              <a:rPr lang="en-US" sz="2000" dirty="0">
                <a:latin typeface="Times New Roman" pitchFamily="18" charset="0"/>
                <a:cs typeface="Times New Roman" pitchFamily="18" charset="0"/>
              </a:rPr>
              <a:t> 28.8% </a:t>
            </a:r>
            <a:r>
              <a:rPr lang="en-US" sz="2000" b="1" dirty="0">
                <a:latin typeface="Times New Roman" pitchFamily="18" charset="0"/>
                <a:cs typeface="Times New Roman" pitchFamily="18" charset="0"/>
              </a:rPr>
              <a:t>(46) </a:t>
            </a:r>
            <a:r>
              <a:rPr lang="en-US" sz="2000" dirty="0">
                <a:latin typeface="Times New Roman" pitchFamily="18" charset="0"/>
                <a:cs typeface="Times New Roman" pitchFamily="18" charset="0"/>
              </a:rPr>
              <a:t>of the respondents like to ignore.</a:t>
            </a:r>
          </a:p>
          <a:p>
            <a:pPr algn="just"/>
            <a:r>
              <a:rPr lang="en-US" sz="2000" dirty="0"/>
              <a:t> </a:t>
            </a:r>
          </a:p>
          <a:p>
            <a:pPr algn="just"/>
            <a:r>
              <a:rPr lang="en-US" sz="2000" dirty="0"/>
              <a:t> </a:t>
            </a:r>
          </a:p>
          <a:p>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34350" cy="1385889"/>
          </a:xfrm>
        </p:spPr>
        <p:txBody>
          <a:bodyPr>
            <a:noAutofit/>
          </a:bodyPr>
          <a:lstStyle/>
          <a:p>
            <a:r>
              <a:rPr lang="en-US" sz="1800" b="1" dirty="0">
                <a:latin typeface="Times New Roman" pitchFamily="18" charset="0"/>
                <a:cs typeface="Times New Roman" pitchFamily="18" charset="0"/>
              </a:rPr>
              <a:t>9.What are the factors that are most important to you while shopping? </a:t>
            </a: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      (more than one option can be selected)</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      1) Personal factors	  2) Psychological factors  	3) Traditional factors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      4) Social factors  		5)None of the above</a:t>
            </a:r>
            <a:br>
              <a:rPr lang="en-IN"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609600" y="1676400"/>
            <a:ext cx="3657600" cy="2209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572000" y="1600200"/>
            <a:ext cx="3681413" cy="2286000"/>
          </a:xfrm>
          <a:prstGeom prst="rect">
            <a:avLst/>
          </a:prstGeom>
          <a:noFill/>
          <a:ln w="9525">
            <a:noFill/>
            <a:miter lim="800000"/>
            <a:headEnd/>
            <a:tailEnd/>
          </a:ln>
          <a:effectLst/>
        </p:spPr>
      </p:pic>
      <p:sp>
        <p:nvSpPr>
          <p:cNvPr id="6" name="TextBox 5"/>
          <p:cNvSpPr txBox="1"/>
          <p:nvPr/>
        </p:nvSpPr>
        <p:spPr>
          <a:xfrm>
            <a:off x="381000" y="3962400"/>
            <a:ext cx="8458200" cy="2862322"/>
          </a:xfrm>
          <a:prstGeom prst="rect">
            <a:avLst/>
          </a:prstGeom>
          <a:noFill/>
        </p:spPr>
        <p:txBody>
          <a:bodyPr wrap="square" rtlCol="0">
            <a:spAutoFit/>
          </a:bodyPr>
          <a:lstStyle/>
          <a:p>
            <a:pPr algn="just"/>
            <a:r>
              <a:rPr lang="en-US" b="1" dirty="0">
                <a:latin typeface="Times New Roman" pitchFamily="18" charset="0"/>
                <a:cs typeface="Times New Roman" pitchFamily="18" charset="0"/>
              </a:rPr>
              <a:t>CONCLUSION:</a:t>
            </a:r>
            <a:endParaRPr lang="en-IN"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74.4%(119) of the respondents selected personal factors as most important while shopping.</a:t>
            </a:r>
            <a:endParaRPr lang="en-IN"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26.3%(42) of the respondents selected psychological factors as most important while shopping.</a:t>
            </a:r>
            <a:endParaRPr lang="en-IN"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43.1%(69) of the respondents selected traditional factors as most important while shopping.</a:t>
            </a:r>
            <a:endParaRPr lang="en-IN"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30%(48) of the respondents selected social factors as most important while shopping.</a:t>
            </a:r>
            <a:endParaRPr lang="en-IN"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9.4%(15) of the respondents selected none of the above.</a:t>
            </a:r>
            <a:endParaRPr lang="en-IN" dirty="0">
              <a:latin typeface="Times New Roman" pitchFamily="18" charset="0"/>
              <a:cs typeface="Times New Roman" pitchFamily="18"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fontScale="90000"/>
          </a:bodyPr>
          <a:lstStyle/>
          <a:p>
            <a:pPr algn="l"/>
            <a:r>
              <a:rPr lang="en-US" sz="2000" b="1" dirty="0">
                <a:latin typeface="Times New Roman" pitchFamily="18" charset="0"/>
                <a:cs typeface="Times New Roman" pitchFamily="18" charset="0"/>
              </a:rPr>
              <a:t>10.</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Why do you prefer branded items ?</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1) Recognition			2) Satisfaction		3) Value for money</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4) Praise from friends		5) Social capability	</a:t>
            </a:r>
            <a:br>
              <a:rPr lang="en-IN" sz="1400" dirty="0">
                <a:latin typeface="Times New Roman" pitchFamily="18" charset="0"/>
                <a:cs typeface="Times New Roman" pitchFamily="18" charset="0"/>
              </a:rPr>
            </a:br>
            <a:endParaRPr lang="en-IN" sz="1400" dirty="0">
              <a:latin typeface="Times New Roman" pitchFamily="18" charset="0"/>
              <a:cs typeface="Times New Roman" pitchFamily="18" charset="0"/>
            </a:endParaRPr>
          </a:p>
        </p:txBody>
      </p:sp>
      <p:pic>
        <p:nvPicPr>
          <p:cNvPr id="2052" name="Picture 4"/>
          <p:cNvPicPr>
            <a:picLocks noGrp="1" noChangeAspect="1" noChangeArrowheads="1"/>
          </p:cNvPicPr>
          <p:nvPr>
            <p:ph idx="1"/>
          </p:nvPr>
        </p:nvPicPr>
        <p:blipFill>
          <a:blip r:embed="rId2" cstate="print"/>
          <a:srcRect/>
          <a:stretch>
            <a:fillRect/>
          </a:stretch>
        </p:blipFill>
        <p:spPr bwMode="auto">
          <a:xfrm>
            <a:off x="4724400" y="1270106"/>
            <a:ext cx="4144056" cy="2768494"/>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cstate="print"/>
          <a:srcRect/>
          <a:stretch>
            <a:fillRect/>
          </a:stretch>
        </p:blipFill>
        <p:spPr bwMode="auto">
          <a:xfrm>
            <a:off x="304800" y="1295400"/>
            <a:ext cx="4083423" cy="2743200"/>
          </a:xfrm>
          <a:prstGeom prst="rect">
            <a:avLst/>
          </a:prstGeom>
          <a:noFill/>
          <a:ln w="9525">
            <a:noFill/>
            <a:miter lim="800000"/>
            <a:headEnd/>
            <a:tailEnd/>
          </a:ln>
          <a:effectLst/>
        </p:spPr>
      </p:pic>
      <p:sp>
        <p:nvSpPr>
          <p:cNvPr id="9" name="TextBox 8"/>
          <p:cNvSpPr txBox="1"/>
          <p:nvPr/>
        </p:nvSpPr>
        <p:spPr>
          <a:xfrm>
            <a:off x="183716" y="4267200"/>
            <a:ext cx="8541121" cy="2215991"/>
          </a:xfrm>
          <a:prstGeom prst="rect">
            <a:avLst/>
          </a:prstGeom>
          <a:noFill/>
        </p:spPr>
        <p:txBody>
          <a:bodyPr wrap="none" rtlCol="0">
            <a:spAutoFit/>
          </a:bodyPr>
          <a:lstStyle/>
          <a:p>
            <a:pPr algn="just"/>
            <a:r>
              <a:rPr lang="en-US" sz="2000" b="1" dirty="0">
                <a:latin typeface="Times New Roman" pitchFamily="18" charset="0"/>
                <a:cs typeface="Times New Roman" pitchFamily="18" charset="0"/>
              </a:rPr>
              <a:t>CONCLUSION:</a:t>
            </a:r>
            <a:endParaRPr lang="en-IN" sz="2000" dirty="0">
              <a:latin typeface="Times New Roman" pitchFamily="18" charset="0"/>
              <a:cs typeface="Times New Roman" pitchFamily="18" charset="0"/>
            </a:endParaRPr>
          </a:p>
          <a:p>
            <a:pPr algn="just">
              <a:buFont typeface="Arial" pitchFamily="34" charset="0"/>
              <a:buChar char="•"/>
            </a:pP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28.8</a:t>
            </a:r>
            <a:r>
              <a:rPr lang="en-US" sz="2000" b="1" dirty="0">
                <a:latin typeface="Times New Roman" pitchFamily="18" charset="0"/>
                <a:cs typeface="Times New Roman" pitchFamily="18" charset="0"/>
              </a:rPr>
              <a:t>%(46</a:t>
            </a:r>
            <a:r>
              <a:rPr lang="en-US" sz="2000" dirty="0">
                <a:latin typeface="Times New Roman" pitchFamily="18" charset="0"/>
                <a:cs typeface="Times New Roman" pitchFamily="18" charset="0"/>
              </a:rPr>
              <a:t>) of the responses prefer branded items for recognition.</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62.5%(</a:t>
            </a:r>
            <a:r>
              <a:rPr lang="en-US" sz="2000" b="1" dirty="0">
                <a:latin typeface="Times New Roman" pitchFamily="18" charset="0"/>
                <a:cs typeface="Times New Roman" pitchFamily="18" charset="0"/>
              </a:rPr>
              <a:t>100</a:t>
            </a:r>
            <a:r>
              <a:rPr lang="en-US" sz="2000" dirty="0">
                <a:latin typeface="Times New Roman" pitchFamily="18" charset="0"/>
                <a:cs typeface="Times New Roman" pitchFamily="18" charset="0"/>
              </a:rPr>
              <a:t>) of the responses prefer branded items for satisfaction.</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50%(</a:t>
            </a:r>
            <a:r>
              <a:rPr lang="en-US" sz="2000" b="1" dirty="0">
                <a:latin typeface="Times New Roman" pitchFamily="18" charset="0"/>
                <a:cs typeface="Times New Roman" pitchFamily="18" charset="0"/>
              </a:rPr>
              <a:t>80</a:t>
            </a:r>
            <a:r>
              <a:rPr lang="en-US" sz="2000" dirty="0">
                <a:latin typeface="Times New Roman" pitchFamily="18" charset="0"/>
                <a:cs typeface="Times New Roman" pitchFamily="18" charset="0"/>
              </a:rPr>
              <a:t>) of the responses prefer branded items as it gives value for money.</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28.8%(</a:t>
            </a:r>
            <a:r>
              <a:rPr lang="en-US" sz="2000" b="1" dirty="0">
                <a:latin typeface="Times New Roman" pitchFamily="18" charset="0"/>
                <a:cs typeface="Times New Roman" pitchFamily="18" charset="0"/>
              </a:rPr>
              <a:t>46</a:t>
            </a:r>
            <a:r>
              <a:rPr lang="en-US" sz="2000" dirty="0">
                <a:latin typeface="Times New Roman" pitchFamily="18" charset="0"/>
                <a:cs typeface="Times New Roman" pitchFamily="18" charset="0"/>
              </a:rPr>
              <a:t>) of the responses prefer branded items to get appreciated from friends.</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23.8%(</a:t>
            </a:r>
            <a:r>
              <a:rPr lang="en-US" sz="2000" b="1" dirty="0">
                <a:latin typeface="Times New Roman" pitchFamily="18" charset="0"/>
                <a:cs typeface="Times New Roman" pitchFamily="18" charset="0"/>
              </a:rPr>
              <a:t>38</a:t>
            </a:r>
            <a:r>
              <a:rPr lang="en-US" sz="2000" dirty="0">
                <a:latin typeface="Times New Roman" pitchFamily="18" charset="0"/>
                <a:cs typeface="Times New Roman" pitchFamily="18" charset="0"/>
              </a:rPr>
              <a:t>) of the responses prefer branded items for social capability.</a:t>
            </a:r>
            <a:endParaRPr lang="en-IN" sz="2000" dirty="0">
              <a:latin typeface="Times New Roman" pitchFamily="18" charset="0"/>
              <a:cs typeface="Times New Roman" pitchFamily="18"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000" b="1" dirty="0">
                <a:latin typeface="Times New Roman" pitchFamily="18" charset="0"/>
                <a:cs typeface="Times New Roman" pitchFamily="18" charset="0"/>
              </a:rPr>
              <a:t>11. Have you ever been a part of Hand -me -down*  sales ?</a:t>
            </a:r>
            <a:br>
              <a:rPr lang="en-IN" sz="2000" dirty="0">
                <a:latin typeface="Times New Roman" pitchFamily="18" charset="0"/>
                <a:cs typeface="Times New Roman" pitchFamily="18" charset="0"/>
              </a:rPr>
            </a:br>
            <a:r>
              <a:rPr lang="en-US" sz="2000" b="1" dirty="0">
                <a:latin typeface="Times New Roman" pitchFamily="18" charset="0"/>
                <a:cs typeface="Times New Roman" pitchFamily="18" charset="0"/>
              </a:rPr>
              <a:t>(*Hand-me-down – Goods transferred informally between friends and family for free)</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    </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 1) Yes				2) No </a:t>
            </a:r>
            <a:r>
              <a:rPr lang="en-US" sz="1800" dirty="0">
                <a:latin typeface="Times New Roman" pitchFamily="18" charset="0"/>
                <a:cs typeface="Times New Roman" pitchFamily="18" charset="0"/>
              </a:rPr>
              <a:t>	</a:t>
            </a:r>
            <a:br>
              <a:rPr lang="en-IN" sz="1400" dirty="0">
                <a:latin typeface="Times New Roman" pitchFamily="18" charset="0"/>
                <a:cs typeface="Times New Roman" pitchFamily="18" charset="0"/>
              </a:rPr>
            </a:br>
            <a:endParaRPr lang="en-IN" sz="14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304800" y="1828800"/>
            <a:ext cx="4295775" cy="2209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876800" y="1676400"/>
            <a:ext cx="4000500" cy="2895600"/>
          </a:xfrm>
          <a:prstGeom prst="rect">
            <a:avLst/>
          </a:prstGeom>
          <a:noFill/>
          <a:ln w="9525">
            <a:noFill/>
            <a:miter lim="800000"/>
            <a:headEnd/>
            <a:tailEnd/>
          </a:ln>
          <a:effectLst/>
        </p:spPr>
      </p:pic>
      <p:sp>
        <p:nvSpPr>
          <p:cNvPr id="6" name="TextBox 5"/>
          <p:cNvSpPr txBox="1"/>
          <p:nvPr/>
        </p:nvSpPr>
        <p:spPr>
          <a:xfrm>
            <a:off x="685800" y="4267200"/>
            <a:ext cx="6781800" cy="2462213"/>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CONCLUSION:</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From the above table and  diagram it is observed that:</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22.5%</a:t>
            </a:r>
            <a:r>
              <a:rPr lang="en-US" sz="2000" b="1" dirty="0">
                <a:latin typeface="Times New Roman" pitchFamily="18" charset="0"/>
                <a:cs typeface="Times New Roman" pitchFamily="18" charset="0"/>
              </a:rPr>
              <a:t>(36)</a:t>
            </a:r>
            <a:r>
              <a:rPr lang="en-US" sz="2000" dirty="0">
                <a:latin typeface="Times New Roman" pitchFamily="18" charset="0"/>
                <a:cs typeface="Times New Roman" pitchFamily="18" charset="0"/>
              </a:rPr>
              <a:t> of the respondents were a part of hand-me-down sales.</a:t>
            </a:r>
            <a:endParaRPr lang="en-IN" sz="2000" dirty="0">
              <a:latin typeface="Times New Roman" pitchFamily="18" charset="0"/>
              <a:cs typeface="Times New Roman" pitchFamily="18" charset="0"/>
            </a:endParaRPr>
          </a:p>
          <a:p>
            <a:pPr lvl="0" algn="just">
              <a:buFont typeface="Arial" pitchFamily="34" charset="0"/>
              <a:buChar char="•"/>
            </a:pPr>
            <a:r>
              <a:rPr lang="en-US" sz="2000" dirty="0">
                <a:latin typeface="Times New Roman" pitchFamily="18" charset="0"/>
                <a:cs typeface="Times New Roman" pitchFamily="18" charset="0"/>
              </a:rPr>
              <a:t> 77.5%</a:t>
            </a:r>
            <a:r>
              <a:rPr lang="en-US" sz="2000" b="1" dirty="0">
                <a:latin typeface="Times New Roman" pitchFamily="18" charset="0"/>
                <a:cs typeface="Times New Roman" pitchFamily="18" charset="0"/>
              </a:rPr>
              <a:t>(124)</a:t>
            </a:r>
            <a:r>
              <a:rPr lang="en-US" sz="2000" dirty="0">
                <a:latin typeface="Times New Roman" pitchFamily="18" charset="0"/>
                <a:cs typeface="Times New Roman" pitchFamily="18" charset="0"/>
              </a:rPr>
              <a:t>of the respondents were not a part of hand-me-down sales.</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10550" cy="1523999"/>
          </a:xfrm>
        </p:spPr>
        <p:txBody>
          <a:bodyPr>
            <a:normAutofit/>
          </a:bodyPr>
          <a:lstStyle/>
          <a:p>
            <a:pPr algn="l"/>
            <a:r>
              <a:rPr lang="en-US" sz="1800" b="1" dirty="0">
                <a:latin typeface="Times New Roman" pitchFamily="18" charset="0"/>
                <a:cs typeface="Times New Roman" pitchFamily="18" charset="0"/>
              </a:rPr>
              <a:t>12.Which of the following goods do you usually prefer in second hand buying</a:t>
            </a: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(more than one option can be selected):</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  1) Electronics	     	2) Automobiles	 3) Travel Essentials	</a:t>
            </a:r>
            <a:br>
              <a:rPr lang="en-IN" sz="1800" dirty="0">
                <a:latin typeface="Times New Roman" pitchFamily="18" charset="0"/>
                <a:cs typeface="Times New Roman" pitchFamily="18" charset="0"/>
              </a:rPr>
            </a:br>
            <a:r>
              <a:rPr lang="en-IN" sz="1800" dirty="0">
                <a:latin typeface="Times New Roman" pitchFamily="18" charset="0"/>
                <a:cs typeface="Times New Roman" pitchFamily="18" charset="0"/>
              </a:rPr>
              <a:t>  </a:t>
            </a:r>
            <a:r>
              <a:rPr lang="en-US" sz="1800" dirty="0">
                <a:latin typeface="Times New Roman" pitchFamily="18" charset="0"/>
                <a:cs typeface="Times New Roman" pitchFamily="18" charset="0"/>
              </a:rPr>
              <a:t>4) Home Essentials		5) Others</a:t>
            </a:r>
            <a:br>
              <a:rPr lang="en-IN" sz="1400" dirty="0">
                <a:latin typeface="Times New Roman" pitchFamily="18" charset="0"/>
                <a:cs typeface="Times New Roman" pitchFamily="18" charset="0"/>
              </a:rPr>
            </a:br>
            <a:endParaRPr lang="en-IN" sz="1400"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752600"/>
            <a:ext cx="4114800" cy="26670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800600" y="1371600"/>
            <a:ext cx="4052888" cy="3276600"/>
          </a:xfrm>
          <a:prstGeom prst="rect">
            <a:avLst/>
          </a:prstGeom>
          <a:noFill/>
          <a:ln w="9525">
            <a:noFill/>
            <a:miter lim="800000"/>
            <a:headEnd/>
            <a:tailEnd/>
          </a:ln>
          <a:effectLst/>
        </p:spPr>
      </p:pic>
      <p:sp>
        <p:nvSpPr>
          <p:cNvPr id="6" name="TextBox 5"/>
          <p:cNvSpPr txBox="1"/>
          <p:nvPr/>
        </p:nvSpPr>
        <p:spPr>
          <a:xfrm>
            <a:off x="228601" y="4800601"/>
            <a:ext cx="8686800" cy="2031325"/>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CONCLUSION:	</a:t>
            </a:r>
            <a:r>
              <a:rPr lang="en-US" sz="1600" dirty="0">
                <a:latin typeface="Times New Roman" pitchFamily="18" charset="0"/>
                <a:cs typeface="Times New Roman" pitchFamily="18" charset="0"/>
              </a:rPr>
              <a:t>From the above table, it is observed that</a:t>
            </a:r>
            <a:endParaRPr lang="en-IN" sz="1600" dirty="0">
              <a:latin typeface="Times New Roman" pitchFamily="18" charset="0"/>
              <a:cs typeface="Times New Roman" pitchFamily="18" charset="0"/>
            </a:endParaRPr>
          </a:p>
          <a:p>
            <a:pPr lvl="0" algn="just">
              <a:buFont typeface="Arial" pitchFamily="34" charset="0"/>
              <a:buChar char="•"/>
            </a:pPr>
            <a:r>
              <a:rPr lang="en-US" sz="1600" dirty="0">
                <a:latin typeface="Times New Roman" pitchFamily="18" charset="0"/>
                <a:cs typeface="Times New Roman" pitchFamily="18" charset="0"/>
              </a:rPr>
              <a:t> 31.9%(51) of the respondents selected electronics as their preferable option in second hand buying.</a:t>
            </a:r>
            <a:endParaRPr lang="en-IN" sz="1600" dirty="0">
              <a:latin typeface="Times New Roman" pitchFamily="18" charset="0"/>
              <a:cs typeface="Times New Roman" pitchFamily="18" charset="0"/>
            </a:endParaRPr>
          </a:p>
          <a:p>
            <a:pPr lvl="0" algn="just">
              <a:buFont typeface="Arial" pitchFamily="34" charset="0"/>
              <a:buChar char="•"/>
            </a:pPr>
            <a:r>
              <a:rPr lang="en-US" sz="1600" dirty="0">
                <a:latin typeface="Times New Roman" pitchFamily="18" charset="0"/>
                <a:cs typeface="Times New Roman" pitchFamily="18" charset="0"/>
              </a:rPr>
              <a:t> 48.1%(77) of the respondents selected automobiles as their preferable option in second hand buying.</a:t>
            </a:r>
            <a:endParaRPr lang="en-IN" sz="1600" dirty="0">
              <a:latin typeface="Times New Roman" pitchFamily="18" charset="0"/>
              <a:cs typeface="Times New Roman" pitchFamily="18" charset="0"/>
            </a:endParaRPr>
          </a:p>
          <a:p>
            <a:pPr lvl="0" algn="just">
              <a:buFont typeface="Arial" pitchFamily="34" charset="0"/>
              <a:buChar char="•"/>
            </a:pPr>
            <a:r>
              <a:rPr lang="en-US" sz="1600" dirty="0">
                <a:latin typeface="Times New Roman" pitchFamily="18" charset="0"/>
                <a:cs typeface="Times New Roman" pitchFamily="18" charset="0"/>
              </a:rPr>
              <a:t> 25%(40) of the respondents selected travel essential as their preferable option in second hand buying.</a:t>
            </a:r>
            <a:endParaRPr lang="en-IN" sz="1600" dirty="0">
              <a:latin typeface="Times New Roman" pitchFamily="18" charset="0"/>
              <a:cs typeface="Times New Roman" pitchFamily="18" charset="0"/>
            </a:endParaRPr>
          </a:p>
          <a:p>
            <a:pPr lvl="0" algn="just">
              <a:buFont typeface="Arial" pitchFamily="34" charset="0"/>
              <a:buChar char="•"/>
            </a:pPr>
            <a:r>
              <a:rPr lang="en-US" sz="1600" dirty="0">
                <a:latin typeface="Times New Roman" pitchFamily="18" charset="0"/>
                <a:cs typeface="Times New Roman" pitchFamily="18" charset="0"/>
              </a:rPr>
              <a:t> 31.3%(50) of the respondents selected home essential as their preferable option in second hand buying.</a:t>
            </a:r>
            <a:endParaRPr lang="en-IN" sz="1600" dirty="0">
              <a:latin typeface="Times New Roman" pitchFamily="18" charset="0"/>
              <a:cs typeface="Times New Roman" pitchFamily="18" charset="0"/>
            </a:endParaRPr>
          </a:p>
          <a:p>
            <a:pPr lvl="0" algn="just">
              <a:buFont typeface="Arial" pitchFamily="34" charset="0"/>
              <a:buChar char="•"/>
            </a:pPr>
            <a:r>
              <a:rPr lang="en-US" sz="1600" dirty="0">
                <a:latin typeface="Times New Roman" pitchFamily="18" charset="0"/>
                <a:cs typeface="Times New Roman" pitchFamily="18" charset="0"/>
              </a:rPr>
              <a:t> 48.8%(78) of the respondents selected other items as their preferable option in second hand buying.</a:t>
            </a:r>
            <a:endParaRPr lang="en-IN" sz="16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1600200"/>
          </a:xfrm>
        </p:spPr>
        <p:txBody>
          <a:bodyPr>
            <a:normAutofit fontScale="90000"/>
          </a:bodyPr>
          <a:lstStyle/>
          <a:p>
            <a:pPr algn="l"/>
            <a:r>
              <a:rPr lang="en-US" sz="2000" b="1" dirty="0">
                <a:latin typeface="Times New Roman" pitchFamily="18" charset="0"/>
                <a:cs typeface="Times New Roman" pitchFamily="18" charset="0"/>
              </a:rPr>
              <a:t>13. Do you always purchase the product that you decide on or do you get influenced by the sales representatives?</a:t>
            </a:r>
            <a:br>
              <a:rPr lang="en-IN" sz="2000" dirty="0">
                <a:latin typeface="Times New Roman" pitchFamily="18" charset="0"/>
                <a:cs typeface="Times New Roman" pitchFamily="18" charset="0"/>
              </a:rPr>
            </a:b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1) Yes, I get influenced by the sales representatives</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 2) Depends on the demo given by the sales representative</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 3) No, I’m mentally prepared</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 4) Cannot answer</a:t>
            </a:r>
            <a:br>
              <a:rPr lang="en-IN" sz="1400" dirty="0"/>
            </a:br>
            <a:endParaRPr lang="en-IN" sz="1400"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04800" y="2209800"/>
            <a:ext cx="4267200" cy="26574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724400" y="1600200"/>
            <a:ext cx="4070120" cy="3352800"/>
          </a:xfrm>
          <a:prstGeom prst="rect">
            <a:avLst/>
          </a:prstGeom>
          <a:noFill/>
          <a:ln w="9525">
            <a:noFill/>
            <a:miter lim="800000"/>
            <a:headEnd/>
            <a:tailEnd/>
          </a:ln>
          <a:effectLst/>
        </p:spPr>
      </p:pic>
      <p:sp>
        <p:nvSpPr>
          <p:cNvPr id="6" name="TextBox 5"/>
          <p:cNvSpPr txBox="1"/>
          <p:nvPr/>
        </p:nvSpPr>
        <p:spPr>
          <a:xfrm>
            <a:off x="457200" y="4953000"/>
            <a:ext cx="8153400" cy="2123658"/>
          </a:xfrm>
          <a:prstGeom prst="rect">
            <a:avLst/>
          </a:prstGeom>
          <a:noFill/>
        </p:spPr>
        <p:txBody>
          <a:bodyPr wrap="square" rtlCol="0">
            <a:spAutoFit/>
          </a:bodyPr>
          <a:lstStyle/>
          <a:p>
            <a:r>
              <a:rPr lang="en-US" sz="1600" b="1" dirty="0">
                <a:latin typeface="Times New Roman" pitchFamily="18" charset="0"/>
                <a:cs typeface="Times New Roman" pitchFamily="18" charset="0"/>
              </a:rPr>
              <a:t>CONCLUSION: </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From the above table and diagram, it is observed that,</a:t>
            </a:r>
            <a:endParaRPr lang="en-IN"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8.1%</a:t>
            </a:r>
            <a:r>
              <a:rPr lang="en-US" sz="1600" b="1" dirty="0">
                <a:latin typeface="Times New Roman" pitchFamily="18" charset="0"/>
                <a:cs typeface="Times New Roman" pitchFamily="18" charset="0"/>
              </a:rPr>
              <a:t>(13)</a:t>
            </a:r>
            <a:r>
              <a:rPr lang="en-US" sz="1600" dirty="0">
                <a:latin typeface="Times New Roman" pitchFamily="18" charset="0"/>
                <a:cs typeface="Times New Roman" pitchFamily="18" charset="0"/>
              </a:rPr>
              <a:t> of the respondents get influenced by the sales representatives.</a:t>
            </a:r>
            <a:endParaRPr lang="en-IN"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34.4%</a:t>
            </a:r>
            <a:r>
              <a:rPr lang="en-US" sz="1600" b="1" dirty="0">
                <a:latin typeface="Times New Roman" pitchFamily="18" charset="0"/>
                <a:cs typeface="Times New Roman" pitchFamily="18" charset="0"/>
              </a:rPr>
              <a:t>(55)</a:t>
            </a:r>
            <a:r>
              <a:rPr lang="en-US" sz="1600" dirty="0">
                <a:latin typeface="Times New Roman" pitchFamily="18" charset="0"/>
                <a:cs typeface="Times New Roman" pitchFamily="18" charset="0"/>
              </a:rPr>
              <a:t> of the respondents depend on the demo given by the sales representatives.</a:t>
            </a:r>
            <a:endParaRPr lang="en-IN"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41.3%</a:t>
            </a:r>
            <a:r>
              <a:rPr lang="en-US" sz="1600" b="1" dirty="0">
                <a:latin typeface="Times New Roman" pitchFamily="18" charset="0"/>
                <a:cs typeface="Times New Roman" pitchFamily="18" charset="0"/>
              </a:rPr>
              <a:t>(66)</a:t>
            </a:r>
            <a:r>
              <a:rPr lang="en-US" sz="1600" dirty="0">
                <a:latin typeface="Times New Roman" pitchFamily="18" charset="0"/>
                <a:cs typeface="Times New Roman" pitchFamily="18" charset="0"/>
              </a:rPr>
              <a:t> of the representatives are mentally prepared.</a:t>
            </a:r>
            <a:endParaRPr lang="en-IN"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16.3%</a:t>
            </a:r>
            <a:r>
              <a:rPr lang="en-US" sz="1600" b="1" dirty="0">
                <a:latin typeface="Times New Roman" pitchFamily="18" charset="0"/>
                <a:cs typeface="Times New Roman" pitchFamily="18" charset="0"/>
              </a:rPr>
              <a:t>(26)</a:t>
            </a:r>
            <a:r>
              <a:rPr lang="en-US" sz="1600" dirty="0">
                <a:latin typeface="Times New Roman" pitchFamily="18" charset="0"/>
                <a:cs typeface="Times New Roman" pitchFamily="18" charset="0"/>
              </a:rPr>
              <a:t> of the respondents cannot answer to the question.</a:t>
            </a:r>
            <a:endParaRPr lang="en-IN" sz="1600" dirty="0">
              <a:latin typeface="Times New Roman" pitchFamily="18" charset="0"/>
              <a:cs typeface="Times New Roman" pitchFamily="18" charset="0"/>
            </a:endParaRPr>
          </a:p>
          <a:p>
            <a:r>
              <a:rPr lang="en-US" dirty="0"/>
              <a:t> </a:t>
            </a:r>
            <a:endParaRPr lang="en-IN" dirty="0"/>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fontScale="90000"/>
          </a:bodyPr>
          <a:lstStyle/>
          <a:p>
            <a:pPr algn="l"/>
            <a:r>
              <a:rPr lang="en-US" sz="1800" b="1" dirty="0">
                <a:latin typeface="Times New Roman" pitchFamily="18" charset="0"/>
                <a:cs typeface="Times New Roman" pitchFamily="18" charset="0"/>
              </a:rPr>
              <a:t>14.What are the major factors that make you stop using services from a particular retailer  </a:t>
            </a: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(Only one option to be selected)</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1) Not satisfied with the shop’s service</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2) Has less variety of products</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3) Is not convenient with parking lot</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4) Is not convenient with shop location</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5) Unreasonable prices or service fees</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6) Not satisfied with the staff</a:t>
            </a:r>
            <a:br>
              <a:rPr lang="en-IN" sz="1400" dirty="0"/>
            </a:br>
            <a:br>
              <a:rPr lang="en-IN" sz="1400" dirty="0"/>
            </a:br>
            <a:endParaRPr lang="en-IN" sz="1400"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81000" y="2133600"/>
            <a:ext cx="4267200" cy="2514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4953000" y="1828800"/>
            <a:ext cx="3943195" cy="2894434"/>
          </a:xfrm>
          <a:prstGeom prst="rect">
            <a:avLst/>
          </a:prstGeom>
          <a:noFill/>
          <a:ln w="9525">
            <a:noFill/>
            <a:miter lim="800000"/>
            <a:headEnd/>
            <a:tailEnd/>
          </a:ln>
          <a:effectLst/>
        </p:spPr>
      </p:pic>
      <p:sp>
        <p:nvSpPr>
          <p:cNvPr id="8" name="TextBox 7"/>
          <p:cNvSpPr txBox="1"/>
          <p:nvPr/>
        </p:nvSpPr>
        <p:spPr>
          <a:xfrm>
            <a:off x="228600" y="4648200"/>
            <a:ext cx="8686800" cy="2585323"/>
          </a:xfrm>
          <a:prstGeom prst="rect">
            <a:avLst/>
          </a:prstGeom>
          <a:noFill/>
        </p:spPr>
        <p:txBody>
          <a:bodyPr wrap="square" rtlCol="0">
            <a:spAutoFit/>
          </a:bodyPr>
          <a:lstStyle/>
          <a:p>
            <a:pPr algn="just"/>
            <a:r>
              <a:rPr lang="en-US" sz="1400" b="1" dirty="0">
                <a:latin typeface="Times New Roman" pitchFamily="18" charset="0"/>
                <a:cs typeface="Times New Roman" pitchFamily="18" charset="0"/>
              </a:rPr>
              <a:t>CONCLUSION:</a:t>
            </a:r>
            <a:endParaRPr lang="en-IN"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From the above table and diagram , it is observed that </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34% </a:t>
            </a:r>
            <a:r>
              <a:rPr lang="en-US" sz="1400" b="1" dirty="0">
                <a:latin typeface="Times New Roman" pitchFamily="18" charset="0"/>
                <a:cs typeface="Times New Roman" pitchFamily="18" charset="0"/>
              </a:rPr>
              <a:t>(54) </a:t>
            </a:r>
            <a:r>
              <a:rPr lang="en-US" sz="1400" dirty="0">
                <a:latin typeface="Times New Roman" pitchFamily="18" charset="0"/>
                <a:cs typeface="Times New Roman" pitchFamily="18" charset="0"/>
              </a:rPr>
              <a:t>of the respondents stop using services from a particular brand as it has less variety of products.</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26% </a:t>
            </a:r>
            <a:r>
              <a:rPr lang="en-US" sz="1400" b="1" dirty="0">
                <a:latin typeface="Times New Roman" pitchFamily="18" charset="0"/>
                <a:cs typeface="Times New Roman" pitchFamily="18" charset="0"/>
              </a:rPr>
              <a:t>(41)</a:t>
            </a:r>
            <a:r>
              <a:rPr lang="en-US" sz="1400" dirty="0">
                <a:latin typeface="Times New Roman" pitchFamily="18" charset="0"/>
                <a:cs typeface="Times New Roman" pitchFamily="18" charset="0"/>
              </a:rPr>
              <a:t> of the respondents stop using services from a particular brand as it has unreasonable prices and service fee .</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22% </a:t>
            </a:r>
            <a:r>
              <a:rPr lang="en-US" sz="1400" b="1" dirty="0">
                <a:latin typeface="Times New Roman" pitchFamily="18" charset="0"/>
                <a:cs typeface="Times New Roman" pitchFamily="18" charset="0"/>
              </a:rPr>
              <a:t>(36) </a:t>
            </a:r>
            <a:r>
              <a:rPr lang="en-US" sz="1400" dirty="0">
                <a:latin typeface="Times New Roman" pitchFamily="18" charset="0"/>
                <a:cs typeface="Times New Roman" pitchFamily="18" charset="0"/>
              </a:rPr>
              <a:t>of the respondents stop using services from a particular brand as they are not satisfied with shops service.</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7% </a:t>
            </a:r>
            <a:r>
              <a:rPr lang="en-US" sz="1400" b="1" dirty="0">
                <a:latin typeface="Times New Roman" pitchFamily="18" charset="0"/>
                <a:cs typeface="Times New Roman" pitchFamily="18" charset="0"/>
              </a:rPr>
              <a:t>(12)</a:t>
            </a:r>
            <a:r>
              <a:rPr lang="en-US" sz="1400" dirty="0">
                <a:latin typeface="Times New Roman" pitchFamily="18" charset="0"/>
                <a:cs typeface="Times New Roman" pitchFamily="18" charset="0"/>
              </a:rPr>
              <a:t> of the respondents stop using services from a particular brand as they are not satisfied with the staff.</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6% </a:t>
            </a:r>
            <a:r>
              <a:rPr lang="en-US" sz="1400" b="1" dirty="0">
                <a:latin typeface="Times New Roman" pitchFamily="18" charset="0"/>
                <a:cs typeface="Times New Roman" pitchFamily="18" charset="0"/>
              </a:rPr>
              <a:t>(9)</a:t>
            </a:r>
            <a:r>
              <a:rPr lang="en-US" sz="1400" dirty="0">
                <a:latin typeface="Times New Roman" pitchFamily="18" charset="0"/>
                <a:cs typeface="Times New Roman" pitchFamily="18" charset="0"/>
              </a:rPr>
              <a:t> of the respondents stop using services from a particular brand as they are not convenient with the shops location.</a:t>
            </a:r>
            <a:endParaRPr lang="en-IN" sz="1400" dirty="0">
              <a:latin typeface="Times New Roman" pitchFamily="18" charset="0"/>
              <a:cs typeface="Times New Roman" pitchFamily="18" charset="0"/>
            </a:endParaRPr>
          </a:p>
          <a:p>
            <a:pPr lvl="0" algn="just">
              <a:buFont typeface="Arial" pitchFamily="34" charset="0"/>
              <a:buChar char="•"/>
            </a:pPr>
            <a:r>
              <a:rPr lang="en-US" sz="1400" dirty="0">
                <a:latin typeface="Times New Roman" pitchFamily="18" charset="0"/>
                <a:cs typeface="Times New Roman" pitchFamily="18" charset="0"/>
              </a:rPr>
              <a:t> 5% </a:t>
            </a:r>
            <a:r>
              <a:rPr lang="en-US" sz="1400" b="1" dirty="0">
                <a:latin typeface="Times New Roman" pitchFamily="18" charset="0"/>
                <a:cs typeface="Times New Roman" pitchFamily="18" charset="0"/>
              </a:rPr>
              <a:t>(8) </a:t>
            </a:r>
            <a:r>
              <a:rPr lang="en-US" sz="1400" dirty="0">
                <a:latin typeface="Times New Roman" pitchFamily="18" charset="0"/>
                <a:cs typeface="Times New Roman" pitchFamily="18" charset="0"/>
              </a:rPr>
              <a:t>of the respondents stop using services from a particular brand as they are not convenient with the parking lot.</a:t>
            </a:r>
            <a:endParaRPr lang="en-IN" sz="1400" dirty="0">
              <a:latin typeface="Times New Roman" pitchFamily="18" charset="0"/>
              <a:cs typeface="Times New Roman" pitchFamily="18" charset="0"/>
            </a:endParaRPr>
          </a:p>
          <a:p>
            <a:pPr algn="just"/>
            <a:r>
              <a:rPr lang="en-US" dirty="0"/>
              <a:t> </a:t>
            </a:r>
            <a:endParaRPr lang="en-IN" dirty="0"/>
          </a:p>
          <a:p>
            <a:pPr algn="just"/>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3163461"/>
            <a:ext cx="548639"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982976"/>
            <a:ext cx="4507025"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67200" y="990600"/>
            <a:ext cx="4495800" cy="5029199"/>
          </a:xfrm>
        </p:spPr>
        <p:txBody>
          <a:bodyPr anchor="ctr">
            <a:normAutofit/>
          </a:bodyPr>
          <a:lstStyle/>
          <a:p>
            <a:pPr algn="just"/>
            <a:r>
              <a:rPr lang="en-US" sz="1600" dirty="0">
                <a:latin typeface="Times New Roman" pitchFamily="18" charset="0"/>
                <a:cs typeface="Times New Roman" pitchFamily="18" charset="0"/>
              </a:rPr>
              <a:t>Present study is aimed to investigate consumers and their buying behavior in general. Consumer behavior involves the psychological processes that consumers go through in recognizing needs, finding ways to solve these needs, making purchase decisions, interpret information, make plans, and implement these plans.</a:t>
            </a:r>
          </a:p>
          <a:p>
            <a:pPr algn="just"/>
            <a:r>
              <a:rPr lang="en-US" sz="1600" dirty="0">
                <a:latin typeface="Times New Roman" pitchFamily="18" charset="0"/>
                <a:cs typeface="Times New Roman" pitchFamily="18" charset="0"/>
              </a:rPr>
              <a:t>The objective of the research endeavor is to achieve a better understanding of consumer behavior with the manifold factors that influence consumer buying processes. It aims to identify different streams of thought that could guide future consumer research.</a:t>
            </a:r>
          </a:p>
          <a:p>
            <a:pPr algn="just"/>
            <a:r>
              <a:rPr lang="en-US" sz="1600" dirty="0">
                <a:latin typeface="Times New Roman" pitchFamily="18" charset="0"/>
                <a:cs typeface="Times New Roman" pitchFamily="18" charset="0"/>
              </a:rPr>
              <a:t>A sample size of 160 was chosen to get respondents. Descriptive type of research design is used in the study and Convenience sampling technique is used in the research.</a:t>
            </a:r>
          </a:p>
          <a:p>
            <a:pPr algn="just"/>
            <a:r>
              <a:rPr lang="en-US" sz="1600" dirty="0">
                <a:latin typeface="Times New Roman" pitchFamily="18" charset="0"/>
                <a:cs typeface="Times New Roman" pitchFamily="18" charset="0"/>
              </a:rPr>
              <a:t> The age group started from 13 as to understand the fashion evolution.</a:t>
            </a:r>
          </a:p>
          <a:p>
            <a:endParaRPr lang="en-US" sz="1600" dirty="0"/>
          </a:p>
        </p:txBody>
      </p:sp>
      <p:pic>
        <p:nvPicPr>
          <p:cNvPr id="2050" name="Picture 2" descr="Image result for abstract gif">
            <a:extLst>
              <a:ext uri="{FF2B5EF4-FFF2-40B4-BE49-F238E27FC236}">
                <a16:creationId xmlns:a16="http://schemas.microsoft.com/office/drawing/2014/main" id="{80199D30-42D8-4C51-B5CF-40545CDA1E18}"/>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152" y="1591378"/>
            <a:ext cx="3229697" cy="381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normAutofit fontScale="90000"/>
          </a:bodyPr>
          <a:lstStyle/>
          <a:p>
            <a:pPr algn="l"/>
            <a:r>
              <a:rPr lang="en-IN" sz="1800" b="1" dirty="0">
                <a:latin typeface="Times New Roman" pitchFamily="18" charset="0"/>
                <a:cs typeface="Times New Roman" pitchFamily="18" charset="0"/>
              </a:rPr>
              <a:t>15. Why do you buy eco friendly products?</a:t>
            </a:r>
            <a:br>
              <a:rPr lang="en-IN" sz="1800" b="1" dirty="0">
                <a:latin typeface="Times New Roman" pitchFamily="18" charset="0"/>
                <a:cs typeface="Times New Roman" pitchFamily="18" charset="0"/>
              </a:rPr>
            </a:br>
            <a:r>
              <a:rPr lang="en-US" sz="1800" dirty="0">
                <a:latin typeface="Times New Roman" pitchFamily="18" charset="0"/>
                <a:cs typeface="Times New Roman" pitchFamily="18" charset="0"/>
              </a:rPr>
              <a:t>1)  Eco-Friendly products enhance quality of life</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2)  Potential increase of the product value</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3)  Getting high level of satisfaction</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4)  As a responsible citizen, it is my duty to protect environment</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5)  Not applicable</a:t>
            </a:r>
            <a:br>
              <a:rPr lang="en-IN" sz="1800" b="1" dirty="0">
                <a:latin typeface="Times New Roman" pitchFamily="18" charset="0"/>
                <a:cs typeface="Times New Roman" pitchFamily="18" charset="0"/>
              </a:rPr>
            </a:br>
            <a:r>
              <a:rPr lang="en-US" sz="1800" b="1" dirty="0">
                <a:latin typeface="Times New Roman" pitchFamily="18" charset="0"/>
                <a:cs typeface="Times New Roman" pitchFamily="18" charset="0"/>
              </a:rPr>
              <a:t> </a:t>
            </a:r>
            <a:br>
              <a:rPr lang="en-IN" sz="1400" dirty="0"/>
            </a:br>
            <a:endParaRPr lang="en-IN" sz="14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228600" y="1600200"/>
            <a:ext cx="3886200" cy="2512739"/>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4419600" y="1524000"/>
            <a:ext cx="4437377" cy="2762250"/>
          </a:xfrm>
          <a:prstGeom prst="rect">
            <a:avLst/>
          </a:prstGeom>
          <a:noFill/>
          <a:ln w="9525">
            <a:noFill/>
            <a:miter lim="800000"/>
            <a:headEnd/>
            <a:tailEnd/>
          </a:ln>
          <a:effectLst/>
        </p:spPr>
      </p:pic>
      <p:sp>
        <p:nvSpPr>
          <p:cNvPr id="6" name="TextBox 5"/>
          <p:cNvSpPr txBox="1"/>
          <p:nvPr/>
        </p:nvSpPr>
        <p:spPr>
          <a:xfrm>
            <a:off x="533400" y="4343400"/>
            <a:ext cx="7861319" cy="2831544"/>
          </a:xfrm>
          <a:prstGeom prst="rect">
            <a:avLst/>
          </a:prstGeom>
          <a:noFill/>
        </p:spPr>
        <p:txBody>
          <a:bodyPr wrap="square" rtlCol="0">
            <a:spAutoFit/>
          </a:bodyPr>
          <a:lstStyle/>
          <a:p>
            <a:r>
              <a:rPr lang="en-US" sz="1600" b="1" dirty="0">
                <a:latin typeface="Times New Roman" pitchFamily="18" charset="0"/>
                <a:cs typeface="Times New Roman" pitchFamily="18" charset="0"/>
              </a:rPr>
              <a:t>CONCLUSION :</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From the above table and diagram ,it is observed that</a:t>
            </a:r>
            <a:endParaRPr lang="en-IN" sz="1600" dirty="0">
              <a:latin typeface="Times New Roman" pitchFamily="18" charset="0"/>
              <a:cs typeface="Times New Roman" pitchFamily="18" charset="0"/>
            </a:endParaRPr>
          </a:p>
          <a:p>
            <a:pPr lvl="0">
              <a:buFont typeface="Arial" pitchFamily="34" charset="0"/>
              <a:buChar char="•"/>
            </a:pPr>
            <a:r>
              <a:rPr lang="en-US" sz="1600" dirty="0">
                <a:latin typeface="Times New Roman" pitchFamily="18" charset="0"/>
                <a:cs typeface="Times New Roman" pitchFamily="18" charset="0"/>
              </a:rPr>
              <a:t> 33.8%</a:t>
            </a:r>
            <a:r>
              <a:rPr lang="en-US" sz="1600" b="1" dirty="0">
                <a:latin typeface="Times New Roman" pitchFamily="18" charset="0"/>
                <a:cs typeface="Times New Roman" pitchFamily="18" charset="0"/>
              </a:rPr>
              <a:t>(54)</a:t>
            </a:r>
            <a:r>
              <a:rPr lang="en-US" sz="1600" dirty="0">
                <a:latin typeface="Times New Roman" pitchFamily="18" charset="0"/>
                <a:cs typeface="Times New Roman" pitchFamily="18" charset="0"/>
              </a:rPr>
              <a:t> of the respondents buy eco friendly products to enhance the quality of life.</a:t>
            </a:r>
            <a:endParaRPr lang="en-IN" sz="1600" dirty="0">
              <a:latin typeface="Times New Roman" pitchFamily="18" charset="0"/>
              <a:cs typeface="Times New Roman" pitchFamily="18" charset="0"/>
            </a:endParaRPr>
          </a:p>
          <a:p>
            <a:pPr lvl="0">
              <a:buFont typeface="Arial" pitchFamily="34" charset="0"/>
              <a:buChar char="•"/>
            </a:pPr>
            <a:r>
              <a:rPr lang="en-US" sz="1600" dirty="0">
                <a:latin typeface="Times New Roman" pitchFamily="18" charset="0"/>
                <a:cs typeface="Times New Roman" pitchFamily="18" charset="0"/>
              </a:rPr>
              <a:t> 6.9%</a:t>
            </a:r>
            <a:r>
              <a:rPr lang="en-US" sz="1600" b="1" dirty="0">
                <a:latin typeface="Times New Roman" pitchFamily="18" charset="0"/>
                <a:cs typeface="Times New Roman" pitchFamily="18" charset="0"/>
              </a:rPr>
              <a:t>(11)</a:t>
            </a:r>
            <a:r>
              <a:rPr lang="en-US" sz="1600" dirty="0">
                <a:latin typeface="Times New Roman" pitchFamily="18" charset="0"/>
                <a:cs typeface="Times New Roman" pitchFamily="18" charset="0"/>
              </a:rPr>
              <a:t> of the respondents buy eco friendly products as it leads to potential increase of product value.</a:t>
            </a:r>
            <a:endParaRPr lang="en-IN" sz="1600" dirty="0">
              <a:latin typeface="Times New Roman" pitchFamily="18" charset="0"/>
              <a:cs typeface="Times New Roman" pitchFamily="18" charset="0"/>
            </a:endParaRPr>
          </a:p>
          <a:p>
            <a:pPr lvl="0">
              <a:buFont typeface="Arial" pitchFamily="34" charset="0"/>
              <a:buChar char="•"/>
            </a:pPr>
            <a:r>
              <a:rPr lang="en-US" sz="1600" dirty="0">
                <a:latin typeface="Times New Roman" pitchFamily="18" charset="0"/>
                <a:cs typeface="Times New Roman" pitchFamily="18" charset="0"/>
              </a:rPr>
              <a:t> 13.8%</a:t>
            </a:r>
            <a:r>
              <a:rPr lang="en-US" sz="1600" b="1" dirty="0">
                <a:latin typeface="Times New Roman" pitchFamily="18" charset="0"/>
                <a:cs typeface="Times New Roman" pitchFamily="18" charset="0"/>
              </a:rPr>
              <a:t>(22)</a:t>
            </a:r>
            <a:r>
              <a:rPr lang="en-US" sz="1600" dirty="0">
                <a:latin typeface="Times New Roman" pitchFamily="18" charset="0"/>
                <a:cs typeface="Times New Roman" pitchFamily="18" charset="0"/>
              </a:rPr>
              <a:t>of the respondents eco friendly products as it gives high level of satisfaction.</a:t>
            </a:r>
            <a:endParaRPr lang="en-IN" sz="1600" dirty="0">
              <a:latin typeface="Times New Roman" pitchFamily="18" charset="0"/>
              <a:cs typeface="Times New Roman" pitchFamily="18" charset="0"/>
            </a:endParaRPr>
          </a:p>
          <a:p>
            <a:pPr lvl="0">
              <a:buFont typeface="Arial" pitchFamily="34" charset="0"/>
              <a:buChar char="•"/>
            </a:pPr>
            <a:r>
              <a:rPr lang="en-US" sz="1600" dirty="0">
                <a:latin typeface="Times New Roman" pitchFamily="18" charset="0"/>
                <a:cs typeface="Times New Roman" pitchFamily="18" charset="0"/>
              </a:rPr>
              <a:t> 36.3%</a:t>
            </a:r>
            <a:r>
              <a:rPr lang="en-US" sz="1600" b="1" dirty="0">
                <a:latin typeface="Times New Roman" pitchFamily="18" charset="0"/>
                <a:cs typeface="Times New Roman" pitchFamily="18" charset="0"/>
              </a:rPr>
              <a:t>(58)</a:t>
            </a:r>
            <a:r>
              <a:rPr lang="en-US" sz="1600" dirty="0">
                <a:latin typeface="Times New Roman" pitchFamily="18" charset="0"/>
                <a:cs typeface="Times New Roman" pitchFamily="18" charset="0"/>
              </a:rPr>
              <a:t> of the respondents feel that as a responsible citizen ,it’s their duty to protect the environment.</a:t>
            </a:r>
            <a:endParaRPr lang="en-IN" sz="1600" dirty="0">
              <a:latin typeface="Times New Roman" pitchFamily="18" charset="0"/>
              <a:cs typeface="Times New Roman" pitchFamily="18" charset="0"/>
            </a:endParaRPr>
          </a:p>
          <a:p>
            <a:pPr lvl="0">
              <a:buFont typeface="Arial" pitchFamily="34" charset="0"/>
              <a:buChar char="•"/>
            </a:pPr>
            <a:r>
              <a:rPr lang="en-US" sz="1600" dirty="0">
                <a:latin typeface="Times New Roman" pitchFamily="18" charset="0"/>
                <a:cs typeface="Times New Roman" pitchFamily="18" charset="0"/>
              </a:rPr>
              <a:t> 9.4%</a:t>
            </a:r>
            <a:r>
              <a:rPr lang="en-US" sz="1600" b="1" dirty="0">
                <a:latin typeface="Times New Roman" pitchFamily="18" charset="0"/>
                <a:cs typeface="Times New Roman" pitchFamily="18" charset="0"/>
              </a:rPr>
              <a:t>(15)</a:t>
            </a:r>
            <a:r>
              <a:rPr lang="en-US" sz="1600" dirty="0">
                <a:latin typeface="Times New Roman" pitchFamily="18" charset="0"/>
                <a:cs typeface="Times New Roman" pitchFamily="18" charset="0"/>
              </a:rPr>
              <a:t>of the respondents do not buy eco-friendly product.</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1800" b="1" dirty="0">
                <a:latin typeface="Times New Roman" pitchFamily="18" charset="0"/>
                <a:cs typeface="Times New Roman" pitchFamily="18" charset="0"/>
              </a:rPr>
              <a:t>16.</a:t>
            </a:r>
            <a:r>
              <a:rPr lang="en-US" sz="1800" b="1" dirty="0">
                <a:latin typeface="Times New Roman" pitchFamily="18" charset="0"/>
                <a:cs typeface="Times New Roman" pitchFamily="18" charset="0"/>
              </a:rPr>
              <a:t> Please mark your level of agreement with the following statements</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      1-Stongly Agree	   2- Agree	    3- Neutral</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4- Disagree	   5-Strongly Disagree</a:t>
            </a:r>
            <a:br>
              <a:rPr lang="en-IN" sz="1500" dirty="0">
                <a:latin typeface="Times New Roman" pitchFamily="18" charset="0"/>
                <a:cs typeface="Times New Roman" pitchFamily="18" charset="0"/>
              </a:rPr>
            </a:br>
            <a:r>
              <a:rPr lang="en-US" sz="1500" dirty="0">
                <a:latin typeface="Times New Roman" pitchFamily="18" charset="0"/>
                <a:cs typeface="Times New Roman" pitchFamily="18" charset="0"/>
              </a:rPr>
              <a:t> </a:t>
            </a:r>
            <a:br>
              <a:rPr lang="en-IN" sz="1500" dirty="0">
                <a:latin typeface="Times New Roman" pitchFamily="18" charset="0"/>
                <a:cs typeface="Times New Roman" pitchFamily="18" charset="0"/>
              </a:rPr>
            </a:br>
            <a:endParaRPr lang="en-IN" sz="15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533400" y="1447800"/>
          <a:ext cx="8077199" cy="1737360"/>
        </p:xfrm>
        <a:graphic>
          <a:graphicData uri="http://schemas.openxmlformats.org/drawingml/2006/table">
            <a:tbl>
              <a:tblPr bandRow="1">
                <a:tableStyleId>{91EBBBCC-DAD2-459C-BE2E-F6DE35CF9A28}</a:tableStyleId>
              </a:tblPr>
              <a:tblGrid>
                <a:gridCol w="685800">
                  <a:extLst>
                    <a:ext uri="{9D8B030D-6E8A-4147-A177-3AD203B41FA5}">
                      <a16:colId xmlns:a16="http://schemas.microsoft.com/office/drawing/2014/main" val="20000"/>
                    </a:ext>
                  </a:extLst>
                </a:gridCol>
                <a:gridCol w="4399845">
                  <a:extLst>
                    <a:ext uri="{9D8B030D-6E8A-4147-A177-3AD203B41FA5}">
                      <a16:colId xmlns:a16="http://schemas.microsoft.com/office/drawing/2014/main" val="20001"/>
                    </a:ext>
                  </a:extLst>
                </a:gridCol>
                <a:gridCol w="523522">
                  <a:extLst>
                    <a:ext uri="{9D8B030D-6E8A-4147-A177-3AD203B41FA5}">
                      <a16:colId xmlns:a16="http://schemas.microsoft.com/office/drawing/2014/main" val="20002"/>
                    </a:ext>
                  </a:extLst>
                </a:gridCol>
                <a:gridCol w="598311">
                  <a:extLst>
                    <a:ext uri="{9D8B030D-6E8A-4147-A177-3AD203B41FA5}">
                      <a16:colId xmlns:a16="http://schemas.microsoft.com/office/drawing/2014/main" val="20003"/>
                    </a:ext>
                  </a:extLst>
                </a:gridCol>
                <a:gridCol w="673100">
                  <a:extLst>
                    <a:ext uri="{9D8B030D-6E8A-4147-A177-3AD203B41FA5}">
                      <a16:colId xmlns:a16="http://schemas.microsoft.com/office/drawing/2014/main" val="20004"/>
                    </a:ext>
                  </a:extLst>
                </a:gridCol>
                <a:gridCol w="598311">
                  <a:extLst>
                    <a:ext uri="{9D8B030D-6E8A-4147-A177-3AD203B41FA5}">
                      <a16:colId xmlns:a16="http://schemas.microsoft.com/office/drawing/2014/main" val="20005"/>
                    </a:ext>
                  </a:extLst>
                </a:gridCol>
                <a:gridCol w="598310">
                  <a:extLst>
                    <a:ext uri="{9D8B030D-6E8A-4147-A177-3AD203B41FA5}">
                      <a16:colId xmlns:a16="http://schemas.microsoft.com/office/drawing/2014/main" val="20006"/>
                    </a:ext>
                  </a:extLst>
                </a:gridCol>
              </a:tblGrid>
              <a:tr h="308810">
                <a:tc>
                  <a:txBody>
                    <a:bodyPr/>
                    <a:lstStyle/>
                    <a:p>
                      <a:r>
                        <a:rPr lang="en-IN" sz="1600" dirty="0">
                          <a:solidFill>
                            <a:schemeClr val="tx1"/>
                          </a:solidFill>
                          <a:latin typeface="Times New Roman" pitchFamily="18" charset="0"/>
                          <a:cs typeface="Times New Roman"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chemeClr val="tx1"/>
                          </a:solidFill>
                          <a:latin typeface="Times New Roman" pitchFamily="18" charset="0"/>
                          <a:cs typeface="Times New Roman"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r>
                        <a:rPr lang="en-IN" sz="1600" dirty="0">
                          <a:solidFill>
                            <a:schemeClr val="tx1"/>
                          </a:solidFill>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tx1"/>
                          </a:solidFill>
                          <a:latin typeface="Times New Roman" pitchFamily="18" charset="0"/>
                          <a:cs typeface="Times New Roman" pitchFamily="18" charset="0"/>
                        </a:rPr>
                        <a:t>Stock clearance and Exchange offers are beneficial for the customers</a:t>
                      </a:r>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57990">
                <a:tc>
                  <a:txBody>
                    <a:bodyPr/>
                    <a:lstStyle/>
                    <a:p>
                      <a:r>
                        <a:rPr lang="en-IN" sz="1600" dirty="0">
                          <a:solidFill>
                            <a:schemeClr val="tx1"/>
                          </a:solidFill>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tx1"/>
                          </a:solidFill>
                          <a:latin typeface="Times New Roman" pitchFamily="18" charset="0"/>
                          <a:cs typeface="Times New Roman" pitchFamily="18" charset="0"/>
                        </a:rPr>
                        <a:t>I will try to buy things even if it goes out of budget as it ensures better quality and has celebrity influence</a:t>
                      </a:r>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194" name="Picture 2"/>
          <p:cNvPicPr>
            <a:picLocks noChangeAspect="1" noChangeArrowheads="1"/>
          </p:cNvPicPr>
          <p:nvPr/>
        </p:nvPicPr>
        <p:blipFill>
          <a:blip r:embed="rId2" cstate="print"/>
          <a:srcRect/>
          <a:stretch>
            <a:fillRect/>
          </a:stretch>
        </p:blipFill>
        <p:spPr bwMode="auto">
          <a:xfrm>
            <a:off x="762000" y="3276600"/>
            <a:ext cx="7458075" cy="1222046"/>
          </a:xfrm>
          <a:prstGeom prst="rect">
            <a:avLst/>
          </a:prstGeom>
          <a:noFill/>
          <a:ln w="9525">
            <a:noFill/>
            <a:miter lim="800000"/>
            <a:headEnd/>
            <a:tailEnd/>
          </a:ln>
          <a:effectLst/>
        </p:spPr>
      </p:pic>
      <p:sp>
        <p:nvSpPr>
          <p:cNvPr id="9" name="TextBox 8"/>
          <p:cNvSpPr txBox="1"/>
          <p:nvPr/>
        </p:nvSpPr>
        <p:spPr>
          <a:xfrm>
            <a:off x="381000" y="4572000"/>
            <a:ext cx="8534400" cy="1723549"/>
          </a:xfrm>
          <a:prstGeom prst="rect">
            <a:avLst/>
          </a:prstGeom>
          <a:noFill/>
        </p:spPr>
        <p:txBody>
          <a:bodyPr wrap="square" rtlCol="0">
            <a:spAutoFit/>
          </a:bodyPr>
          <a:lstStyle/>
          <a:p>
            <a:r>
              <a:rPr lang="en-US" b="1" dirty="0">
                <a:latin typeface="Times New Roman" pitchFamily="18" charset="0"/>
                <a:cs typeface="Times New Roman" pitchFamily="18" charset="0"/>
              </a:rPr>
              <a:t>CONCLUSION:</a:t>
            </a:r>
            <a:endParaRPr lang="en-IN" dirty="0">
              <a:latin typeface="Times New Roman" pitchFamily="18" charset="0"/>
              <a:cs typeface="Times New Roman" pitchFamily="18" charset="0"/>
            </a:endParaRPr>
          </a:p>
          <a:p>
            <a:pPr lvl="0"/>
            <a:r>
              <a:rPr lang="en-US" b="1" dirty="0">
                <a:latin typeface="Times New Roman" pitchFamily="18" charset="0"/>
                <a:cs typeface="Times New Roman" pitchFamily="18" charset="0"/>
              </a:rPr>
              <a:t>Most of the respondents Strongly agreed that</a:t>
            </a:r>
            <a:endParaRPr lang="en-IN"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They will try to buy things even if it goes out of budget as it ensures better quality and has celebrity influence(mean=3.16)</a:t>
            </a:r>
            <a:endParaRPr lang="en-IN"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Stock clearance and exchange offers are beneficial for the customers(mean=3.12)</a:t>
            </a:r>
            <a:endParaRPr lang="en-IN" dirty="0">
              <a:latin typeface="Times New Roman" pitchFamily="18" charset="0"/>
              <a:cs typeface="Times New Roman" pitchFamily="18" charset="0"/>
            </a:endParaRPr>
          </a:p>
          <a:p>
            <a:endParaRPr lang="en-IN" sz="1600"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9999">
              <a:srgbClr val="85C2FF"/>
            </a:gs>
            <a:gs pos="70000">
              <a:srgbClr val="C4D6EB"/>
            </a:gs>
            <a:gs pos="100000">
              <a:srgbClr val="FFEBFA"/>
            </a:gs>
          </a:gsLst>
          <a:path path="circle">
            <a:fillToRect l="100000" t="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753350" cy="1997074"/>
          </a:xfrm>
        </p:spPr>
        <p:txBody>
          <a:bodyPr numCol="1">
            <a:noAutofit/>
          </a:bodyPr>
          <a:lstStyle/>
          <a:p>
            <a:pPr algn="ctr"/>
            <a:r>
              <a:rPr lang="en-US" sz="3600" b="1" dirty="0">
                <a:latin typeface="Narkisim" pitchFamily="34" charset="-79"/>
                <a:cs typeface="Narkisim" pitchFamily="34" charset="-79"/>
              </a:rPr>
              <a:t>STATISTICAL ANALYSIS , TABULATIONS AND  CHI - SQUARE TESTS (with and without pooling)</a:t>
            </a:r>
          </a:p>
        </p:txBody>
      </p:sp>
      <p:pic>
        <p:nvPicPr>
          <p:cNvPr id="8194" name="Picture 2" descr="Image result for statistical analysis chi square gig"/>
          <p:cNvPicPr>
            <a:picLocks noChangeAspect="1" noChangeArrowheads="1"/>
          </p:cNvPicPr>
          <p:nvPr/>
        </p:nvPicPr>
        <p:blipFill>
          <a:blip r:embed="rId2" cstate="print"/>
          <a:srcRect l="14118" r="11765"/>
          <a:stretch>
            <a:fillRect/>
          </a:stretch>
        </p:blipFill>
        <p:spPr bwMode="auto">
          <a:xfrm>
            <a:off x="5105400" y="2743200"/>
            <a:ext cx="3505200" cy="3429000"/>
          </a:xfrm>
          <a:prstGeom prst="rect">
            <a:avLst/>
          </a:prstGeom>
          <a:noFill/>
        </p:spPr>
      </p:pic>
      <p:pic>
        <p:nvPicPr>
          <p:cNvPr id="8198" name="Picture 6" descr="Image result for statistical analysis gif"/>
          <p:cNvPicPr>
            <a:picLocks noChangeAspect="1" noChangeArrowheads="1" noCrop="1"/>
          </p:cNvPicPr>
          <p:nvPr/>
        </p:nvPicPr>
        <p:blipFill>
          <a:blip r:embed="rId3" cstate="print"/>
          <a:srcRect/>
          <a:stretch>
            <a:fillRect/>
          </a:stretch>
        </p:blipFill>
        <p:spPr bwMode="auto">
          <a:xfrm>
            <a:off x="457200" y="2667000"/>
            <a:ext cx="4343400" cy="3448051"/>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2392362"/>
          </a:xfrm>
        </p:spPr>
        <p:txBody>
          <a:bodyPr>
            <a:noAutofit/>
          </a:bodyPr>
          <a:lstStyle/>
          <a:p>
            <a:r>
              <a:rPr lang="en-US" sz="2000" b="1" dirty="0">
                <a:latin typeface="Times New Roman" pitchFamily="18" charset="0"/>
                <a:cs typeface="Times New Roman" pitchFamily="18" charset="0"/>
              </a:rPr>
              <a:t>1. GENDER * WHAT IS THE AVERAGE TIME YOU SPEND ON PURCHASING A PRODUCT :</a:t>
            </a:r>
            <a:br>
              <a:rPr lang="en-US" sz="2000" b="1" dirty="0">
                <a:latin typeface="Times New Roman" pitchFamily="18" charset="0"/>
                <a:cs typeface="Times New Roman" pitchFamily="18" charset="0"/>
              </a:rPr>
            </a:br>
            <a:br>
              <a:rPr lang="en-IN" sz="2000" dirty="0">
                <a:latin typeface="Times New Roman" pitchFamily="18" charset="0"/>
                <a:cs typeface="Times New Roman" pitchFamily="18" charset="0"/>
              </a:rPr>
            </a:br>
            <a:r>
              <a:rPr lang="en-US" sz="2000" b="1" dirty="0">
                <a:latin typeface="Times New Roman" pitchFamily="18" charset="0"/>
                <a:cs typeface="Times New Roman" pitchFamily="18" charset="0"/>
              </a:rPr>
              <a:t>Null Hypothesis (H</a:t>
            </a:r>
            <a:r>
              <a:rPr lang="en-US" sz="2000" b="1" baseline="-25000" dirty="0">
                <a:latin typeface="Times New Roman" pitchFamily="18" charset="0"/>
                <a:cs typeface="Times New Roman" pitchFamily="18" charset="0"/>
              </a:rPr>
              <a:t>0</a:t>
            </a:r>
            <a:r>
              <a:rPr lang="en-US" sz="2000" b="1" dirty="0">
                <a:latin typeface="Times New Roman" pitchFamily="18" charset="0"/>
                <a:cs typeface="Times New Roman" pitchFamily="18" charset="0"/>
              </a:rPr>
              <a:t>) : </a:t>
            </a:r>
            <a:r>
              <a:rPr lang="en-US" sz="2000" dirty="0">
                <a:latin typeface="Times New Roman" pitchFamily="18" charset="0"/>
                <a:cs typeface="Times New Roman" pitchFamily="18" charset="0"/>
              </a:rPr>
              <a:t>There is no association between gender of people and the average time they spend on shopping.</a:t>
            </a:r>
            <a:br>
              <a:rPr lang="en-IN" sz="2000" dirty="0">
                <a:latin typeface="Times New Roman" pitchFamily="18" charset="0"/>
                <a:cs typeface="Times New Roman" pitchFamily="18" charset="0"/>
              </a:rPr>
            </a:br>
            <a:r>
              <a:rPr lang="en-US" sz="2000" b="1" dirty="0">
                <a:latin typeface="Times New Roman" pitchFamily="18" charset="0"/>
                <a:cs typeface="Times New Roman" pitchFamily="18" charset="0"/>
              </a:rPr>
              <a:t>Alternative Hypothesis (H</a:t>
            </a:r>
            <a:r>
              <a:rPr lang="en-US" sz="2000" b="1" baseline="-25000" dirty="0">
                <a:latin typeface="Times New Roman" pitchFamily="18" charset="0"/>
                <a:cs typeface="Times New Roman" pitchFamily="18" charset="0"/>
              </a:rPr>
              <a:t>1</a:t>
            </a:r>
            <a:r>
              <a:rPr lang="en-US" sz="2000" b="1" dirty="0">
                <a:latin typeface="Times New Roman" pitchFamily="18" charset="0"/>
                <a:cs typeface="Times New Roman" pitchFamily="18" charset="0"/>
              </a:rPr>
              <a:t>) : </a:t>
            </a:r>
            <a:r>
              <a:rPr lang="en-US" sz="2000" dirty="0">
                <a:latin typeface="Times New Roman" pitchFamily="18" charset="0"/>
                <a:cs typeface="Times New Roman" pitchFamily="18" charset="0"/>
              </a:rPr>
              <a:t>There is association between gender of people and the average time they spend on shopping.</a:t>
            </a:r>
            <a:br>
              <a:rPr lang="en-IN" sz="2000" dirty="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pic>
        <p:nvPicPr>
          <p:cNvPr id="38914" name="Picture 2"/>
          <p:cNvPicPr>
            <a:picLocks noGrp="1" noChangeAspect="1" noChangeArrowheads="1"/>
          </p:cNvPicPr>
          <p:nvPr>
            <p:ph idx="1"/>
          </p:nvPr>
        </p:nvPicPr>
        <p:blipFill>
          <a:blip r:embed="rId2" cstate="print"/>
          <a:stretch>
            <a:fillRect/>
          </a:stretch>
        </p:blipFill>
        <p:spPr bwMode="auto">
          <a:xfrm>
            <a:off x="609600" y="2514600"/>
            <a:ext cx="7886700" cy="3962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idx="1"/>
          </p:nvPr>
        </p:nvPicPr>
        <p:blipFill>
          <a:blip r:embed="rId2" cstate="print"/>
          <a:srcRect/>
          <a:stretch>
            <a:fillRect/>
          </a:stretch>
        </p:blipFill>
        <p:spPr bwMode="auto">
          <a:xfrm>
            <a:off x="685800" y="381000"/>
            <a:ext cx="7696200" cy="2743200"/>
          </a:xfrm>
          <a:prstGeom prst="rect">
            <a:avLst/>
          </a:prstGeom>
          <a:noFill/>
          <a:ln w="9525">
            <a:noFill/>
            <a:miter lim="800000"/>
            <a:headEnd/>
            <a:tailEnd/>
          </a:ln>
          <a:effectLst/>
        </p:spPr>
      </p:pic>
      <p:sp>
        <p:nvSpPr>
          <p:cNvPr id="5" name="TextBox 4"/>
          <p:cNvSpPr txBox="1"/>
          <p:nvPr/>
        </p:nvSpPr>
        <p:spPr>
          <a:xfrm>
            <a:off x="457200" y="3276600"/>
            <a:ext cx="8153400" cy="3077766"/>
          </a:xfrm>
          <a:prstGeom prst="rect">
            <a:avLst/>
          </a:prstGeom>
          <a:noFill/>
        </p:spPr>
        <p:txBody>
          <a:bodyPr wrap="square" rtlCol="0">
            <a:spAutoFit/>
          </a:bodyPr>
          <a:lstStyle/>
          <a:p>
            <a:pPr algn="just"/>
            <a:r>
              <a:rPr lang="en-US" b="1" dirty="0">
                <a:latin typeface="Times New Roman" pitchFamily="18" charset="0"/>
                <a:cs typeface="Times New Roman" pitchFamily="18" charset="0"/>
              </a:rPr>
              <a:t>CONCLUSION :</a:t>
            </a:r>
            <a:endParaRPr lang="en-IN"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From the above table, we observe that the value of p &lt; 0.05 i.e.,( 0.012 &lt; 0.05). Therefore, we reject the Null Hypothesis and conclude that there is association between gender of people and the average time they spend on shopping.</a:t>
            </a:r>
          </a:p>
          <a:p>
            <a:pPr algn="just"/>
            <a:endParaRPr lang="en-IN"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                    	</a:t>
            </a:r>
          </a:p>
          <a:p>
            <a:pPr algn="just"/>
            <a:endParaRPr lang="en-US" sz="1400" b="1" dirty="0">
              <a:latin typeface="Times New Roman" pitchFamily="18" charset="0"/>
              <a:cs typeface="Times New Roman" pitchFamily="18" charset="0"/>
            </a:endParaRPr>
          </a:p>
          <a:p>
            <a:pPr algn="just"/>
            <a:endParaRPr lang="en-US" sz="1400" b="1" dirty="0">
              <a:latin typeface="Times New Roman" pitchFamily="18" charset="0"/>
              <a:cs typeface="Times New Roman" pitchFamily="18" charset="0"/>
            </a:endParaRPr>
          </a:p>
          <a:p>
            <a:pPr algn="just"/>
            <a:endParaRPr lang="en-US" sz="1400" b="1" dirty="0">
              <a:latin typeface="Times New Roman" pitchFamily="18" charset="0"/>
              <a:cs typeface="Times New Roman" pitchFamily="18" charset="0"/>
            </a:endParaRPr>
          </a:p>
          <a:p>
            <a:pPr algn="just"/>
            <a:endParaRPr lang="en-US" sz="1400" b="1"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Hence there is 25.2% association.</a:t>
            </a:r>
            <a:endParaRPr lang="en-IN" dirty="0">
              <a:latin typeface="Times New Roman" pitchFamily="18" charset="0"/>
              <a:cs typeface="Times New Roman" pitchFamily="18" charset="0"/>
            </a:endParaRPr>
          </a:p>
          <a:p>
            <a:pPr algn="just"/>
            <a:endParaRPr lang="en-IN" dirty="0"/>
          </a:p>
        </p:txBody>
      </p:sp>
      <p:pic>
        <p:nvPicPr>
          <p:cNvPr id="39941" name="Picture 5"/>
          <p:cNvPicPr>
            <a:picLocks noChangeAspect="1" noChangeArrowheads="1"/>
          </p:cNvPicPr>
          <p:nvPr/>
        </p:nvPicPr>
        <p:blipFill>
          <a:blip r:embed="rId3" cstate="print"/>
          <a:srcRect/>
          <a:stretch>
            <a:fillRect/>
          </a:stretch>
        </p:blipFill>
        <p:spPr bwMode="auto">
          <a:xfrm>
            <a:off x="1600200" y="4648200"/>
            <a:ext cx="2743200" cy="8667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610600" cy="2438400"/>
          </a:xfrm>
        </p:spPr>
        <p:txBody>
          <a:bodyPr>
            <a:noAutofit/>
          </a:bodyPr>
          <a:lstStyle/>
          <a:p>
            <a:r>
              <a:rPr lang="en-US" sz="1800" b="1" dirty="0">
                <a:latin typeface="Times New Roman" pitchFamily="18" charset="0"/>
                <a:cs typeface="Times New Roman" pitchFamily="18" charset="0"/>
              </a:rPr>
              <a:t>2. CATEGORIES YOU SHOP MOST OFTEN * WHICH FACTORS INFLUENCE YOU THE MOST WHILE CHOOSING PRODUCTS_NEW ARRIVALS :</a:t>
            </a:r>
            <a:r>
              <a:rPr lang="en-US" sz="1800" dirty="0">
                <a:latin typeface="Times New Roman" pitchFamily="18" charset="0"/>
                <a:cs typeface="Times New Roman" pitchFamily="18" charset="0"/>
              </a:rPr>
              <a:t>	</a:t>
            </a:r>
            <a:br>
              <a:rPr lang="en-US" sz="1800" dirty="0">
                <a:latin typeface="Times New Roman" pitchFamily="18" charset="0"/>
                <a:cs typeface="Times New Roman" pitchFamily="18" charset="0"/>
              </a:rPr>
            </a:b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Null Hypothesis (H</a:t>
            </a:r>
            <a:r>
              <a:rPr lang="en-US" sz="1800" b="1" baseline="-25000" dirty="0">
                <a:latin typeface="Times New Roman" pitchFamily="18" charset="0"/>
                <a:cs typeface="Times New Roman" pitchFamily="18" charset="0"/>
              </a:rPr>
              <a:t>0</a:t>
            </a:r>
            <a:r>
              <a:rPr lang="en-US" sz="1800" b="1" dirty="0">
                <a:latin typeface="Times New Roman" pitchFamily="18" charset="0"/>
                <a:cs typeface="Times New Roman" pitchFamily="18" charset="0"/>
              </a:rPr>
              <a:t>) : </a:t>
            </a:r>
            <a:r>
              <a:rPr lang="en-US" sz="1800" dirty="0">
                <a:latin typeface="Times New Roman" pitchFamily="18" charset="0"/>
                <a:cs typeface="Times New Roman" pitchFamily="18" charset="0"/>
              </a:rPr>
              <a:t>There is no association between the categories that consumers shop most often and the influence of a factor like new arrivals while choosing products.</a:t>
            </a: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Alternative Hypothesis (H</a:t>
            </a:r>
            <a:r>
              <a:rPr lang="en-US" sz="1800" b="1" baseline="-25000" dirty="0">
                <a:latin typeface="Times New Roman" pitchFamily="18" charset="0"/>
                <a:cs typeface="Times New Roman" pitchFamily="18" charset="0"/>
              </a:rPr>
              <a:t>1</a:t>
            </a:r>
            <a:r>
              <a:rPr lang="en-US" sz="1800" b="1" dirty="0">
                <a:latin typeface="Times New Roman" pitchFamily="18" charset="0"/>
                <a:cs typeface="Times New Roman" pitchFamily="18" charset="0"/>
              </a:rPr>
              <a:t>) : </a:t>
            </a:r>
            <a:r>
              <a:rPr lang="en-US" sz="1800" dirty="0">
                <a:latin typeface="Times New Roman" pitchFamily="18" charset="0"/>
                <a:cs typeface="Times New Roman" pitchFamily="18" charset="0"/>
              </a:rPr>
              <a:t>There is association between the categories that consumers shop most often and the influence of a factor like new arrivals while choosing products.</a:t>
            </a:r>
            <a:br>
              <a:rPr lang="en-IN"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pic>
        <p:nvPicPr>
          <p:cNvPr id="40962" name="Picture 2"/>
          <p:cNvPicPr>
            <a:picLocks noGrp="1" noChangeAspect="1" noChangeArrowheads="1"/>
          </p:cNvPicPr>
          <p:nvPr>
            <p:ph idx="1"/>
          </p:nvPr>
        </p:nvPicPr>
        <p:blipFill>
          <a:blip r:embed="rId2" cstate="print"/>
          <a:stretch>
            <a:fillRect/>
          </a:stretch>
        </p:blipFill>
        <p:spPr bwMode="auto">
          <a:xfrm>
            <a:off x="685800" y="2743200"/>
            <a:ext cx="7696200" cy="3810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idx="1"/>
          </p:nvPr>
        </p:nvPicPr>
        <p:blipFill>
          <a:blip r:embed="rId2" cstate="print"/>
          <a:srcRect/>
          <a:stretch>
            <a:fillRect/>
          </a:stretch>
        </p:blipFill>
        <p:spPr bwMode="auto">
          <a:xfrm>
            <a:off x="838200" y="609600"/>
            <a:ext cx="7315200" cy="2438400"/>
          </a:xfrm>
          <a:prstGeom prst="rect">
            <a:avLst/>
          </a:prstGeom>
          <a:noFill/>
          <a:ln w="9525">
            <a:noFill/>
            <a:miter lim="800000"/>
            <a:headEnd/>
            <a:tailEnd/>
          </a:ln>
          <a:effectLst/>
        </p:spPr>
      </p:pic>
      <p:sp>
        <p:nvSpPr>
          <p:cNvPr id="5" name="TextBox 4"/>
          <p:cNvSpPr txBox="1"/>
          <p:nvPr/>
        </p:nvSpPr>
        <p:spPr>
          <a:xfrm>
            <a:off x="762000" y="3352800"/>
            <a:ext cx="8077200" cy="1877437"/>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CONCLUSION :</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From the above table, we observe that the value of p &gt;0.05 i.e.,( 0.886 &gt; 0.05). Therefore, we accept the Null Hypothesis and conclude that there is no association between the categories that consumers shop most often and the influence of a factor like new arrivals while choosing products.</a:t>
            </a:r>
            <a:endParaRPr lang="en-IN" sz="2000" dirty="0">
              <a:latin typeface="Times New Roman" pitchFamily="18" charset="0"/>
              <a:cs typeface="Times New Roman" pitchFamily="18" charset="0"/>
            </a:endParaRPr>
          </a:p>
          <a:p>
            <a:endParaRPr lang="en-IN" sz="1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667000"/>
          </a:xfrm>
        </p:spPr>
        <p:txBody>
          <a:bodyPr>
            <a:noAutofit/>
          </a:bodyPr>
          <a:lstStyle/>
          <a:p>
            <a:pPr>
              <a:lnSpc>
                <a:spcPct val="150000"/>
              </a:lnSpc>
            </a:pPr>
            <a:r>
              <a:rPr lang="en-US" sz="1800" b="1" dirty="0">
                <a:latin typeface="Times New Roman" pitchFamily="18" charset="0"/>
                <a:cs typeface="Times New Roman" pitchFamily="18" charset="0"/>
              </a:rPr>
              <a:t>3. WHAT IS THE AVERAGE TIME YOU SPEND ON SHOPPING  * WHICH MODE OF SHOPPING DO YOU USUALLY PREFER :</a:t>
            </a:r>
            <a:br>
              <a:rPr lang="en-IN" sz="1600" dirty="0">
                <a:latin typeface="Times New Roman" pitchFamily="18" charset="0"/>
                <a:cs typeface="Times New Roman" pitchFamily="18" charset="0"/>
              </a:rPr>
            </a:br>
            <a:r>
              <a:rPr lang="en-US" sz="1600" b="1" dirty="0">
                <a:latin typeface="Times New Roman" pitchFamily="18" charset="0"/>
                <a:cs typeface="Times New Roman" pitchFamily="18" charset="0"/>
              </a:rPr>
              <a:t>Null Hypothesis (H</a:t>
            </a:r>
            <a:r>
              <a:rPr lang="en-US" sz="1600" b="1" baseline="-25000" dirty="0">
                <a:latin typeface="Times New Roman" pitchFamily="18" charset="0"/>
                <a:cs typeface="Times New Roman" pitchFamily="18" charset="0"/>
              </a:rPr>
              <a:t>0</a:t>
            </a:r>
            <a:r>
              <a:rPr lang="en-US" sz="1600" b="1" dirty="0">
                <a:latin typeface="Times New Roman" pitchFamily="18" charset="0"/>
                <a:cs typeface="Times New Roman" pitchFamily="18" charset="0"/>
              </a:rPr>
              <a:t>) : </a:t>
            </a:r>
            <a:r>
              <a:rPr lang="en-US" sz="1600" dirty="0">
                <a:latin typeface="Times New Roman" pitchFamily="18" charset="0"/>
                <a:cs typeface="Times New Roman" pitchFamily="18" charset="0"/>
              </a:rPr>
              <a:t>There is no association between the average time spent on shopping and the mode of shopping preferred by consumers.</a:t>
            </a:r>
            <a:br>
              <a:rPr lang="en-IN" sz="1600" dirty="0">
                <a:latin typeface="Times New Roman" pitchFamily="18" charset="0"/>
                <a:cs typeface="Times New Roman" pitchFamily="18" charset="0"/>
              </a:rPr>
            </a:br>
            <a:r>
              <a:rPr lang="en-US" sz="1600" b="1" dirty="0">
                <a:latin typeface="Times New Roman" pitchFamily="18" charset="0"/>
                <a:cs typeface="Times New Roman" pitchFamily="18" charset="0"/>
              </a:rPr>
              <a:t>Alternative Hypothesis (H</a:t>
            </a:r>
            <a:r>
              <a:rPr lang="en-US" sz="1600" b="1" baseline="-25000" dirty="0">
                <a:latin typeface="Times New Roman" pitchFamily="18" charset="0"/>
                <a:cs typeface="Times New Roman" pitchFamily="18" charset="0"/>
              </a:rPr>
              <a:t>1</a:t>
            </a:r>
            <a:r>
              <a:rPr lang="en-US" sz="1600" b="1" dirty="0">
                <a:latin typeface="Times New Roman" pitchFamily="18" charset="0"/>
                <a:cs typeface="Times New Roman" pitchFamily="18" charset="0"/>
              </a:rPr>
              <a:t>) : </a:t>
            </a:r>
            <a:r>
              <a:rPr lang="en-US" sz="1600" dirty="0">
                <a:latin typeface="Times New Roman" pitchFamily="18" charset="0"/>
                <a:cs typeface="Times New Roman" pitchFamily="18" charset="0"/>
              </a:rPr>
              <a:t>There is association between the average time spent on shopping and the mode of shopping preferred by consumers.</a:t>
            </a:r>
            <a:br>
              <a:rPr lang="en-US" sz="1600" dirty="0">
                <a:latin typeface="Times New Roman" pitchFamily="18" charset="0"/>
                <a:cs typeface="Times New Roman" pitchFamily="18" charset="0"/>
              </a:rPr>
            </a:br>
            <a:r>
              <a:rPr lang="en-US" sz="1600" b="1" u="sng" dirty="0">
                <a:latin typeface="Times New Roman" pitchFamily="18" charset="0"/>
                <a:cs typeface="Times New Roman" pitchFamily="18" charset="0"/>
              </a:rPr>
              <a:t>BEFORE POOLING:</a:t>
            </a:r>
            <a:br>
              <a:rPr lang="en-IN" sz="1600" dirty="0">
                <a:latin typeface="Times New Roman" pitchFamily="18" charset="0"/>
                <a:cs typeface="Times New Roman" pitchFamily="18" charset="0"/>
              </a:rPr>
            </a:br>
            <a:endParaRPr lang="en-IN" sz="1600" dirty="0">
              <a:latin typeface="Times New Roman" pitchFamily="18" charset="0"/>
              <a:cs typeface="Times New Roman" pitchFamily="18" charset="0"/>
            </a:endParaRPr>
          </a:p>
        </p:txBody>
      </p:sp>
      <p:pic>
        <p:nvPicPr>
          <p:cNvPr id="43010" name="Picture 2"/>
          <p:cNvPicPr>
            <a:picLocks noGrp="1" noChangeAspect="1" noChangeArrowheads="1"/>
          </p:cNvPicPr>
          <p:nvPr>
            <p:ph idx="1"/>
          </p:nvPr>
        </p:nvPicPr>
        <p:blipFill>
          <a:blip r:embed="rId2" cstate="print"/>
          <a:stretch>
            <a:fillRect/>
          </a:stretch>
        </p:blipFill>
        <p:spPr bwMode="auto">
          <a:xfrm>
            <a:off x="609600" y="2819400"/>
            <a:ext cx="7886700" cy="378490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914400"/>
          </a:xfrm>
        </p:spPr>
        <p:txBody>
          <a:bodyPr>
            <a:normAutofit fontScale="90000"/>
          </a:bodyPr>
          <a:lstStyle/>
          <a:p>
            <a:pPr algn="l"/>
            <a:r>
              <a:rPr lang="en-US" sz="1800" dirty="0">
                <a:latin typeface="Times New Roman" pitchFamily="18" charset="0"/>
                <a:cs typeface="Times New Roman" pitchFamily="18" charset="0"/>
              </a:rPr>
              <a:t>Since 1 cell has expected count less than 5, we perform the method of pooling . Therefore, we pool 3</a:t>
            </a:r>
            <a:r>
              <a:rPr lang="en-US" sz="1800" baseline="30000" dirty="0">
                <a:latin typeface="Times New Roman" pitchFamily="18" charset="0"/>
                <a:cs typeface="Times New Roman" pitchFamily="18" charset="0"/>
              </a:rPr>
              <a:t>rd </a:t>
            </a:r>
            <a:r>
              <a:rPr lang="en-US" sz="1800" dirty="0">
                <a:latin typeface="Times New Roman" pitchFamily="18" charset="0"/>
                <a:cs typeface="Times New Roman" pitchFamily="18" charset="0"/>
              </a:rPr>
              <a:t>&amp; 4</a:t>
            </a:r>
            <a:r>
              <a:rPr lang="en-US" sz="1800" baseline="30000" dirty="0">
                <a:latin typeface="Times New Roman" pitchFamily="18" charset="0"/>
                <a:cs typeface="Times New Roman" pitchFamily="18" charset="0"/>
              </a:rPr>
              <a:t>th </a:t>
            </a:r>
            <a:r>
              <a:rPr lang="en-US" sz="1800" dirty="0">
                <a:latin typeface="Times New Roman" pitchFamily="18" charset="0"/>
                <a:cs typeface="Times New Roman" pitchFamily="18" charset="0"/>
              </a:rPr>
              <a:t> rows.</a:t>
            </a:r>
            <a:br>
              <a:rPr lang="en-US" sz="1800" dirty="0">
                <a:latin typeface="Times New Roman" pitchFamily="18" charset="0"/>
                <a:cs typeface="Times New Roman" pitchFamily="18" charset="0"/>
              </a:rPr>
            </a:br>
            <a:br>
              <a:rPr lang="en-US" sz="1800" dirty="0">
                <a:latin typeface="Times New Roman" pitchFamily="18" charset="0"/>
                <a:cs typeface="Times New Roman" pitchFamily="18" charset="0"/>
              </a:rPr>
            </a:br>
            <a:r>
              <a:rPr lang="en-US" sz="1800" b="1" u="sng" dirty="0">
                <a:latin typeface="Times New Roman" pitchFamily="18" charset="0"/>
                <a:cs typeface="Times New Roman" pitchFamily="18" charset="0"/>
              </a:rPr>
              <a:t>AFTER POOLING :</a:t>
            </a:r>
            <a:br>
              <a:rPr lang="en-IN" sz="1800" dirty="0"/>
            </a:br>
            <a:br>
              <a:rPr lang="en-IN" sz="1200" dirty="0"/>
            </a:br>
            <a:endParaRPr lang="en-IN" sz="1200" dirty="0">
              <a:latin typeface="Times New Roman" pitchFamily="18" charset="0"/>
              <a:cs typeface="Times New Roman" pitchFamily="18" charset="0"/>
            </a:endParaRPr>
          </a:p>
        </p:txBody>
      </p:sp>
      <p:pic>
        <p:nvPicPr>
          <p:cNvPr id="44034" name="Picture 2"/>
          <p:cNvPicPr>
            <a:picLocks noGrp="1" noChangeAspect="1" noChangeArrowheads="1"/>
          </p:cNvPicPr>
          <p:nvPr>
            <p:ph idx="1"/>
          </p:nvPr>
        </p:nvPicPr>
        <p:blipFill>
          <a:blip r:embed="rId2" cstate="print"/>
          <a:srcRect/>
          <a:stretch>
            <a:fillRect/>
          </a:stretch>
        </p:blipFill>
        <p:spPr bwMode="auto">
          <a:xfrm>
            <a:off x="1447800" y="228600"/>
            <a:ext cx="5740615" cy="1931400"/>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srcRect/>
          <a:stretch>
            <a:fillRect/>
          </a:stretch>
        </p:blipFill>
        <p:spPr bwMode="auto">
          <a:xfrm>
            <a:off x="1676400" y="3200400"/>
            <a:ext cx="5488450" cy="3492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3800"/>
            <a:ext cx="8229600" cy="1524000"/>
          </a:xfrm>
        </p:spPr>
        <p:txBody>
          <a:bodyPr>
            <a:normAutofit fontScale="90000"/>
          </a:bodyPr>
          <a:lstStyle/>
          <a:p>
            <a:r>
              <a:rPr lang="en-US" sz="2200" b="1" dirty="0">
                <a:latin typeface="Times New Roman" pitchFamily="18" charset="0"/>
                <a:cs typeface="Times New Roman" pitchFamily="18" charset="0"/>
              </a:rPr>
              <a:t>CONCLUSION :</a:t>
            </a:r>
            <a:br>
              <a:rPr lang="en-IN" sz="2200" dirty="0">
                <a:latin typeface="Times New Roman" pitchFamily="18" charset="0"/>
                <a:cs typeface="Times New Roman" pitchFamily="18" charset="0"/>
              </a:rPr>
            </a:br>
            <a:r>
              <a:rPr lang="en-US" sz="2200" dirty="0">
                <a:latin typeface="Times New Roman" pitchFamily="18" charset="0"/>
                <a:cs typeface="Times New Roman" pitchFamily="18" charset="0"/>
              </a:rPr>
              <a:t>From the above table, we observe that the value of p &gt;0.05 i.e.,( 0.226 &gt; 0.05). Therefore, we accept the Null Hypothesis and conclude that there is no association between the average time spent on shopping and the mode of shopping preferred by consumers.</a:t>
            </a:r>
            <a:br>
              <a:rPr lang="en-IN" sz="1400" dirty="0"/>
            </a:br>
            <a:endParaRPr lang="en-IN" sz="1400" dirty="0"/>
          </a:p>
        </p:txBody>
      </p:sp>
      <p:pic>
        <p:nvPicPr>
          <p:cNvPr id="45058" name="Picture 2"/>
          <p:cNvPicPr>
            <a:picLocks noGrp="1" noChangeAspect="1" noChangeArrowheads="1"/>
          </p:cNvPicPr>
          <p:nvPr>
            <p:ph idx="1"/>
          </p:nvPr>
        </p:nvPicPr>
        <p:blipFill>
          <a:blip r:embed="rId2" cstate="print"/>
          <a:srcRect/>
          <a:stretch>
            <a:fillRect/>
          </a:stretch>
        </p:blipFill>
        <p:spPr bwMode="auto">
          <a:xfrm>
            <a:off x="1295400" y="381000"/>
            <a:ext cx="6124575" cy="2667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Rectangle 77">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56" name="Freeform: Shape 79">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0"/>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157" name="Freeform: Shape 81">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502" y="1"/>
            <a:ext cx="866356"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194" y="2916245"/>
            <a:ext cx="119806"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330" y="5717906"/>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5633" y="6258756"/>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2865" y="5835650"/>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11" name="Picture 10" descr="Image result for introductio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743200"/>
            <a:ext cx="3962400"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Image result for introduction gif">
            <a:extLst>
              <a:ext uri="{FF2B5EF4-FFF2-40B4-BE49-F238E27FC236}">
                <a16:creationId xmlns:a16="http://schemas.microsoft.com/office/drawing/2014/main" id="{D7DF8C00-6F85-479B-9E7B-7DC4992EA9A5}"/>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8369" y="1556519"/>
            <a:ext cx="4332920" cy="38909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ll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209800"/>
          </a:xfrm>
        </p:spPr>
        <p:txBody>
          <a:bodyPr>
            <a:noAutofit/>
          </a:bodyPr>
          <a:lstStyle/>
          <a:p>
            <a:pPr>
              <a:lnSpc>
                <a:spcPct val="100000"/>
              </a:lnSpc>
            </a:pPr>
            <a:r>
              <a:rPr lang="en-US" sz="2000" b="1" dirty="0">
                <a:latin typeface="Times New Roman" pitchFamily="18" charset="0"/>
                <a:cs typeface="Times New Roman" pitchFamily="18" charset="0"/>
              </a:rPr>
              <a:t>4. AGE * BRAND NAME INFLUENCES PURCHASE DECISIONS :</a:t>
            </a:r>
            <a:br>
              <a:rPr lang="en-US" sz="1800" b="1" dirty="0">
                <a:latin typeface="Times New Roman" pitchFamily="18" charset="0"/>
                <a:cs typeface="Times New Roman" pitchFamily="18" charset="0"/>
              </a:rPr>
            </a:b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Null Hypothesis (H</a:t>
            </a:r>
            <a:r>
              <a:rPr lang="en-US" sz="1800" b="1" baseline="-25000" dirty="0">
                <a:latin typeface="Times New Roman" pitchFamily="18" charset="0"/>
                <a:cs typeface="Times New Roman" pitchFamily="18" charset="0"/>
              </a:rPr>
              <a:t>0</a:t>
            </a:r>
            <a:r>
              <a:rPr lang="en-US" sz="1800" b="1" dirty="0">
                <a:latin typeface="Times New Roman" pitchFamily="18" charset="0"/>
                <a:cs typeface="Times New Roman" pitchFamily="18" charset="0"/>
              </a:rPr>
              <a:t>) : </a:t>
            </a:r>
            <a:r>
              <a:rPr lang="en-US" sz="1800" dirty="0">
                <a:latin typeface="Times New Roman" pitchFamily="18" charset="0"/>
                <a:cs typeface="Times New Roman" pitchFamily="18" charset="0"/>
              </a:rPr>
              <a:t>There is no association between age of people and the influence of brand name on their purchase decisions .</a:t>
            </a:r>
            <a:r>
              <a:rPr lang="en-US" sz="1800" b="1" dirty="0">
                <a:latin typeface="Times New Roman" pitchFamily="18" charset="0"/>
                <a:cs typeface="Times New Roman" pitchFamily="18" charset="0"/>
              </a:rPr>
              <a:t> </a:t>
            </a:r>
            <a:br>
              <a:rPr lang="en-IN" sz="1800" dirty="0">
                <a:latin typeface="Times New Roman" pitchFamily="18" charset="0"/>
                <a:cs typeface="Times New Roman" pitchFamily="18" charset="0"/>
              </a:rPr>
            </a:br>
            <a:r>
              <a:rPr lang="en-US" sz="1800" b="1" dirty="0">
                <a:latin typeface="Times New Roman" pitchFamily="18" charset="0"/>
                <a:cs typeface="Times New Roman" pitchFamily="18" charset="0"/>
              </a:rPr>
              <a:t>Alternative Hypothesis (H</a:t>
            </a:r>
            <a:r>
              <a:rPr lang="en-US" sz="1800" b="1" baseline="-25000" dirty="0">
                <a:latin typeface="Times New Roman" pitchFamily="18" charset="0"/>
                <a:cs typeface="Times New Roman" pitchFamily="18" charset="0"/>
              </a:rPr>
              <a:t>1</a:t>
            </a:r>
            <a:r>
              <a:rPr lang="en-US" sz="1800" b="1" dirty="0">
                <a:latin typeface="Times New Roman" pitchFamily="18" charset="0"/>
                <a:cs typeface="Times New Roman" pitchFamily="18" charset="0"/>
              </a:rPr>
              <a:t>) : </a:t>
            </a:r>
            <a:r>
              <a:rPr lang="en-US" sz="1800" dirty="0">
                <a:latin typeface="Times New Roman" pitchFamily="18" charset="0"/>
                <a:cs typeface="Times New Roman" pitchFamily="18" charset="0"/>
              </a:rPr>
              <a:t>There is association between age of people and the influence of brand name on their purchase decisions .</a:t>
            </a:r>
            <a:r>
              <a:rPr lang="en-US" sz="1800" b="1" dirty="0">
                <a:latin typeface="Times New Roman" pitchFamily="18" charset="0"/>
                <a:cs typeface="Times New Roman" pitchFamily="18" charset="0"/>
              </a:rPr>
              <a:t> </a:t>
            </a:r>
            <a:br>
              <a:rPr lang="en-US" sz="1800" b="1" dirty="0">
                <a:latin typeface="Times New Roman" pitchFamily="18" charset="0"/>
                <a:cs typeface="Times New Roman" pitchFamily="18" charset="0"/>
              </a:rPr>
            </a:br>
            <a:br>
              <a:rPr lang="en-IN" sz="1800" dirty="0">
                <a:latin typeface="Times New Roman" pitchFamily="18" charset="0"/>
                <a:cs typeface="Times New Roman" pitchFamily="18" charset="0"/>
              </a:rPr>
            </a:br>
            <a:r>
              <a:rPr lang="en-US" sz="1800" b="1" u="sng" dirty="0">
                <a:latin typeface="Times New Roman" pitchFamily="18" charset="0"/>
                <a:cs typeface="Times New Roman" pitchFamily="18" charset="0"/>
              </a:rPr>
              <a:t>BEFORE POOLING :</a:t>
            </a:r>
            <a:br>
              <a:rPr lang="en-IN"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pic>
        <p:nvPicPr>
          <p:cNvPr id="46082" name="Picture 2"/>
          <p:cNvPicPr>
            <a:picLocks noGrp="1" noChangeAspect="1" noChangeArrowheads="1"/>
          </p:cNvPicPr>
          <p:nvPr>
            <p:ph idx="1"/>
          </p:nvPr>
        </p:nvPicPr>
        <p:blipFill>
          <a:blip r:embed="rId2" cstate="print"/>
          <a:stretch>
            <a:fillRect/>
          </a:stretch>
        </p:blipFill>
        <p:spPr bwMode="auto">
          <a:xfrm>
            <a:off x="609600" y="2438400"/>
            <a:ext cx="7886700" cy="41511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idx="1"/>
          </p:nvPr>
        </p:nvPicPr>
        <p:blipFill>
          <a:blip r:embed="rId2" cstate="print"/>
          <a:srcRect/>
          <a:stretch>
            <a:fillRect/>
          </a:stretch>
        </p:blipFill>
        <p:spPr bwMode="auto">
          <a:xfrm>
            <a:off x="1143001" y="304801"/>
            <a:ext cx="5867400" cy="2141806"/>
          </a:xfrm>
          <a:prstGeom prst="rect">
            <a:avLst/>
          </a:prstGeom>
          <a:noFill/>
          <a:ln w="9525">
            <a:noFill/>
            <a:miter lim="800000"/>
            <a:headEnd/>
            <a:tailEnd/>
          </a:ln>
          <a:effectLst/>
        </p:spPr>
      </p:pic>
      <p:sp>
        <p:nvSpPr>
          <p:cNvPr id="5" name="TextBox 4"/>
          <p:cNvSpPr txBox="1"/>
          <p:nvPr/>
        </p:nvSpPr>
        <p:spPr>
          <a:xfrm>
            <a:off x="304800" y="2438400"/>
            <a:ext cx="8610600" cy="1477328"/>
          </a:xfrm>
          <a:prstGeom prst="rect">
            <a:avLst/>
          </a:prstGeom>
          <a:noFill/>
        </p:spPr>
        <p:txBody>
          <a:bodyPr wrap="square" rtlCol="0">
            <a:spAutoFit/>
          </a:bodyPr>
          <a:lstStyle/>
          <a:p>
            <a:r>
              <a:rPr lang="en-US" dirty="0">
                <a:latin typeface="Times New Roman" pitchFamily="18" charset="0"/>
                <a:cs typeface="Times New Roman" pitchFamily="18" charset="0"/>
              </a:rPr>
              <a:t>Since 4 cells have expected count less than 5, we perform the method of pooling . Therefore, we pool 3</a:t>
            </a:r>
            <a:r>
              <a:rPr lang="en-US" baseline="30000" dirty="0">
                <a:latin typeface="Times New Roman" pitchFamily="18" charset="0"/>
                <a:cs typeface="Times New Roman" pitchFamily="18" charset="0"/>
              </a:rPr>
              <a:t>rd </a:t>
            </a:r>
            <a:r>
              <a:rPr lang="en-US" dirty="0">
                <a:latin typeface="Times New Roman" pitchFamily="18" charset="0"/>
                <a:cs typeface="Times New Roman" pitchFamily="18" charset="0"/>
              </a:rPr>
              <a:t>&amp; 4</a:t>
            </a:r>
            <a:r>
              <a:rPr lang="en-US" baseline="30000" dirty="0">
                <a:latin typeface="Times New Roman" pitchFamily="18" charset="0"/>
                <a:cs typeface="Times New Roman" pitchFamily="18" charset="0"/>
              </a:rPr>
              <a:t>th </a:t>
            </a:r>
            <a:r>
              <a:rPr lang="en-US" dirty="0">
                <a:latin typeface="Times New Roman" pitchFamily="18" charset="0"/>
                <a:cs typeface="Times New Roman" pitchFamily="18" charset="0"/>
              </a:rPr>
              <a:t> rows.</a:t>
            </a:r>
          </a:p>
          <a:p>
            <a:r>
              <a:rPr lang="en-US" b="1" u="sng" dirty="0">
                <a:latin typeface="Times New Roman" pitchFamily="18" charset="0"/>
                <a:cs typeface="Times New Roman" pitchFamily="18" charset="0"/>
              </a:rPr>
              <a:t>AFTER POOLING :</a:t>
            </a:r>
            <a:endParaRPr lang="en-IN" dirty="0">
              <a:latin typeface="Times New Roman" pitchFamily="18" charset="0"/>
              <a:cs typeface="Times New Roman" pitchFamily="18" charset="0"/>
            </a:endParaRPr>
          </a:p>
          <a:p>
            <a:endParaRPr lang="en-IN" dirty="0"/>
          </a:p>
          <a:p>
            <a:endParaRPr lang="en-IN" dirty="0"/>
          </a:p>
        </p:txBody>
      </p:sp>
      <p:pic>
        <p:nvPicPr>
          <p:cNvPr id="47107" name="Picture 3"/>
          <p:cNvPicPr>
            <a:picLocks noChangeAspect="1" noChangeArrowheads="1"/>
          </p:cNvPicPr>
          <p:nvPr/>
        </p:nvPicPr>
        <p:blipFill>
          <a:blip r:embed="rId3" cstate="print"/>
          <a:srcRect/>
          <a:stretch>
            <a:fillRect/>
          </a:stretch>
        </p:blipFill>
        <p:spPr bwMode="auto">
          <a:xfrm>
            <a:off x="1066800" y="3352800"/>
            <a:ext cx="6781800" cy="33535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1"/>
          </p:nvPr>
        </p:nvPicPr>
        <p:blipFill>
          <a:blip r:embed="rId2" cstate="print"/>
          <a:srcRect/>
          <a:stretch>
            <a:fillRect/>
          </a:stretch>
        </p:blipFill>
        <p:spPr bwMode="auto">
          <a:xfrm>
            <a:off x="1219200" y="533401"/>
            <a:ext cx="6600825" cy="2286000"/>
          </a:xfrm>
          <a:prstGeom prst="rect">
            <a:avLst/>
          </a:prstGeom>
          <a:noFill/>
          <a:ln w="9525">
            <a:noFill/>
            <a:miter lim="800000"/>
            <a:headEnd/>
            <a:tailEnd/>
          </a:ln>
          <a:effectLst/>
        </p:spPr>
      </p:pic>
      <p:sp>
        <p:nvSpPr>
          <p:cNvPr id="5" name="TextBox 4"/>
          <p:cNvSpPr txBox="1"/>
          <p:nvPr/>
        </p:nvSpPr>
        <p:spPr>
          <a:xfrm>
            <a:off x="304800" y="2971800"/>
            <a:ext cx="8534400" cy="1508105"/>
          </a:xfrm>
          <a:prstGeom prst="rect">
            <a:avLst/>
          </a:prstGeom>
          <a:noFill/>
        </p:spPr>
        <p:txBody>
          <a:bodyPr wrap="square" rtlCol="0">
            <a:spAutoFit/>
          </a:bodyPr>
          <a:lstStyle/>
          <a:p>
            <a:r>
              <a:rPr lang="en-US" b="1" dirty="0">
                <a:latin typeface="Times New Roman" pitchFamily="18" charset="0"/>
                <a:cs typeface="Times New Roman" pitchFamily="18" charset="0"/>
              </a:rPr>
              <a:t>CONCLUSION :</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From the above table, we observe that the value of p &lt; 0.05 i.e.,( 0.000 &lt; 0.05). Therefore, we reject the Null Hypothesis and conclude that there is association between age of people and the influence of brand name on their purchase decisions .</a:t>
            </a:r>
            <a:endParaRPr lang="en-IN" dirty="0">
              <a:latin typeface="Times New Roman" pitchFamily="18" charset="0"/>
              <a:cs typeface="Times New Roman" pitchFamily="18" charset="0"/>
            </a:endParaRPr>
          </a:p>
          <a:p>
            <a:endParaRPr lang="en-IN" dirty="0"/>
          </a:p>
        </p:txBody>
      </p:sp>
      <p:pic>
        <p:nvPicPr>
          <p:cNvPr id="48131" name="Picture 3"/>
          <p:cNvPicPr>
            <a:picLocks noChangeAspect="1" noChangeArrowheads="1"/>
          </p:cNvPicPr>
          <p:nvPr/>
        </p:nvPicPr>
        <p:blipFill>
          <a:blip r:embed="rId3" cstate="print"/>
          <a:srcRect/>
          <a:stretch>
            <a:fillRect/>
          </a:stretch>
        </p:blipFill>
        <p:spPr bwMode="auto">
          <a:xfrm>
            <a:off x="533400" y="4495800"/>
            <a:ext cx="3048000" cy="981075"/>
          </a:xfrm>
          <a:prstGeom prst="rect">
            <a:avLst/>
          </a:prstGeom>
          <a:noFill/>
          <a:ln w="9525">
            <a:noFill/>
            <a:miter lim="800000"/>
            <a:headEnd/>
            <a:tailEnd/>
          </a:ln>
          <a:effectLst/>
        </p:spPr>
      </p:pic>
      <p:sp>
        <p:nvSpPr>
          <p:cNvPr id="7" name="TextBox 6"/>
          <p:cNvSpPr txBox="1"/>
          <p:nvPr/>
        </p:nvSpPr>
        <p:spPr>
          <a:xfrm>
            <a:off x="762000" y="5791200"/>
            <a:ext cx="3316614" cy="646331"/>
          </a:xfrm>
          <a:prstGeom prst="rect">
            <a:avLst/>
          </a:prstGeom>
          <a:noFill/>
        </p:spPr>
        <p:txBody>
          <a:bodyPr wrap="none" rtlCol="0">
            <a:spAutoFit/>
          </a:bodyPr>
          <a:lstStyle/>
          <a:p>
            <a:r>
              <a:rPr lang="en-US" dirty="0">
                <a:latin typeface="Times New Roman" pitchFamily="18" charset="0"/>
                <a:cs typeface="Times New Roman" pitchFamily="18" charset="0"/>
              </a:rPr>
              <a:t>Hence there is 40.7% association.</a:t>
            </a:r>
            <a:endParaRPr lang="en-IN" dirty="0">
              <a:latin typeface="Times New Roman" pitchFamily="18" charset="0"/>
              <a:cs typeface="Times New Roman" pitchFamily="18"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85801"/>
          </a:xfrm>
        </p:spPr>
        <p:txBody>
          <a:bodyPr>
            <a:normAutofit/>
          </a:bodyPr>
          <a:lstStyle/>
          <a:p>
            <a:pPr algn="ctr"/>
            <a:r>
              <a:rPr lang="en-US" sz="3200" b="1" dirty="0">
                <a:latin typeface="David" pitchFamily="34" charset="-79"/>
                <a:cs typeface="David" pitchFamily="34" charset="-79"/>
              </a:rPr>
              <a:t>INFERENCE</a:t>
            </a:r>
          </a:p>
        </p:txBody>
      </p:sp>
      <p:sp>
        <p:nvSpPr>
          <p:cNvPr id="3" name="Content Placeholder 2"/>
          <p:cNvSpPr>
            <a:spLocks noGrp="1"/>
          </p:cNvSpPr>
          <p:nvPr>
            <p:ph idx="1"/>
          </p:nvPr>
        </p:nvSpPr>
        <p:spPr>
          <a:xfrm>
            <a:off x="381000" y="762000"/>
            <a:ext cx="8534400" cy="5867400"/>
          </a:xfrm>
        </p:spPr>
        <p:txBody>
          <a:bodyPr>
            <a:normAutofit fontScale="92500" lnSpcReduction="10000"/>
          </a:bodyPr>
          <a:lstStyle/>
          <a:p>
            <a:pPr lvl="0" algn="just"/>
            <a:r>
              <a:rPr lang="en-US" sz="1900" dirty="0">
                <a:solidFill>
                  <a:srgbClr val="454545"/>
                </a:solidFill>
                <a:latin typeface="Times New Roman" pitchFamily="18" charset="0"/>
                <a:cs typeface="Times New Roman" pitchFamily="18" charset="0"/>
              </a:rPr>
              <a:t>39.4% (</a:t>
            </a:r>
            <a:r>
              <a:rPr lang="en-US" sz="1900" b="1" dirty="0">
                <a:solidFill>
                  <a:srgbClr val="454545"/>
                </a:solidFill>
                <a:latin typeface="Times New Roman" pitchFamily="18" charset="0"/>
                <a:cs typeface="Times New Roman" pitchFamily="18" charset="0"/>
              </a:rPr>
              <a:t>63</a:t>
            </a:r>
            <a:r>
              <a:rPr lang="en-US" sz="1900" dirty="0">
                <a:solidFill>
                  <a:srgbClr val="454545"/>
                </a:solidFill>
                <a:latin typeface="Times New Roman" pitchFamily="18" charset="0"/>
                <a:cs typeface="Times New Roman" pitchFamily="18" charset="0"/>
              </a:rPr>
              <a:t>) of respondents are mostly  of Age group 13-23;  23.8% (</a:t>
            </a:r>
            <a:r>
              <a:rPr lang="en-US" sz="1900" b="1" dirty="0">
                <a:solidFill>
                  <a:srgbClr val="454545"/>
                </a:solidFill>
                <a:latin typeface="Times New Roman" pitchFamily="18" charset="0"/>
                <a:cs typeface="Times New Roman" pitchFamily="18" charset="0"/>
              </a:rPr>
              <a:t>38</a:t>
            </a:r>
            <a:r>
              <a:rPr lang="en-US" sz="1900" dirty="0">
                <a:solidFill>
                  <a:srgbClr val="454545"/>
                </a:solidFill>
                <a:latin typeface="Times New Roman" pitchFamily="18" charset="0"/>
                <a:cs typeface="Times New Roman" pitchFamily="18" charset="0"/>
              </a:rPr>
              <a:t>) of respondents are mostly of Age group 24-34 ; 24.4% (</a:t>
            </a:r>
            <a:r>
              <a:rPr lang="en-US" sz="1900" b="1" dirty="0">
                <a:solidFill>
                  <a:srgbClr val="454545"/>
                </a:solidFill>
                <a:latin typeface="Times New Roman" pitchFamily="18" charset="0"/>
                <a:cs typeface="Times New Roman" pitchFamily="18" charset="0"/>
              </a:rPr>
              <a:t>39</a:t>
            </a:r>
            <a:r>
              <a:rPr lang="en-US" sz="1900" dirty="0">
                <a:solidFill>
                  <a:srgbClr val="454545"/>
                </a:solidFill>
                <a:latin typeface="Times New Roman" pitchFamily="18" charset="0"/>
                <a:cs typeface="Times New Roman" pitchFamily="18" charset="0"/>
              </a:rPr>
              <a:t>) of respondents are mostly  of Age group 35-45 ; 12.5%(</a:t>
            </a:r>
            <a:r>
              <a:rPr lang="en-US" sz="1900" b="1" dirty="0">
                <a:solidFill>
                  <a:srgbClr val="454545"/>
                </a:solidFill>
                <a:latin typeface="Times New Roman" pitchFamily="18" charset="0"/>
                <a:cs typeface="Times New Roman" pitchFamily="18" charset="0"/>
              </a:rPr>
              <a:t>20</a:t>
            </a:r>
            <a:r>
              <a:rPr lang="en-US" sz="1900" dirty="0">
                <a:solidFill>
                  <a:srgbClr val="454545"/>
                </a:solidFill>
                <a:latin typeface="Times New Roman" pitchFamily="18" charset="0"/>
                <a:cs typeface="Times New Roman" pitchFamily="18" charset="0"/>
              </a:rPr>
              <a:t>) of respondents are mostly of Age group 46 and Above</a:t>
            </a:r>
          </a:p>
          <a:p>
            <a:pPr lvl="0" algn="just"/>
            <a:r>
              <a:rPr lang="en-US" sz="1900" dirty="0">
                <a:solidFill>
                  <a:srgbClr val="454545"/>
                </a:solidFill>
                <a:latin typeface="Times New Roman" pitchFamily="18" charset="0"/>
                <a:cs typeface="Times New Roman" pitchFamily="18" charset="0"/>
              </a:rPr>
              <a:t>45% </a:t>
            </a:r>
            <a:r>
              <a:rPr lang="en-US" sz="1900" b="1" dirty="0">
                <a:solidFill>
                  <a:srgbClr val="454545"/>
                </a:solidFill>
                <a:latin typeface="Times New Roman" pitchFamily="18" charset="0"/>
                <a:cs typeface="Times New Roman" pitchFamily="18" charset="0"/>
              </a:rPr>
              <a:t>(72) </a:t>
            </a:r>
            <a:r>
              <a:rPr lang="en-US" sz="1900" dirty="0">
                <a:solidFill>
                  <a:srgbClr val="454545"/>
                </a:solidFill>
                <a:latin typeface="Times New Roman" pitchFamily="18" charset="0"/>
                <a:cs typeface="Times New Roman" pitchFamily="18" charset="0"/>
              </a:rPr>
              <a:t>of the respondents are females ; 55% </a:t>
            </a:r>
            <a:r>
              <a:rPr lang="en-US" sz="1900" b="1" dirty="0">
                <a:solidFill>
                  <a:srgbClr val="454545"/>
                </a:solidFill>
                <a:latin typeface="Times New Roman" pitchFamily="18" charset="0"/>
                <a:cs typeface="Times New Roman" pitchFamily="18" charset="0"/>
              </a:rPr>
              <a:t>(88) </a:t>
            </a:r>
            <a:r>
              <a:rPr lang="en-US" sz="1900" dirty="0">
                <a:solidFill>
                  <a:srgbClr val="454545"/>
                </a:solidFill>
                <a:latin typeface="Times New Roman" pitchFamily="18" charset="0"/>
                <a:cs typeface="Times New Roman" pitchFamily="18" charset="0"/>
              </a:rPr>
              <a:t>of the respondents are male</a:t>
            </a:r>
            <a:r>
              <a:rPr lang="en-US" sz="1900" b="1" dirty="0">
                <a:solidFill>
                  <a:srgbClr val="454545"/>
                </a:solidFill>
                <a:latin typeface="Times New Roman" pitchFamily="18" charset="0"/>
                <a:cs typeface="Times New Roman" pitchFamily="18" charset="0"/>
              </a:rPr>
              <a:t>.</a:t>
            </a:r>
            <a:endParaRPr lang="en-US" sz="1900" dirty="0">
              <a:solidFill>
                <a:srgbClr val="454545"/>
              </a:solidFill>
              <a:latin typeface="Times New Roman" pitchFamily="18" charset="0"/>
              <a:cs typeface="Times New Roman" pitchFamily="18" charset="0"/>
            </a:endParaRPr>
          </a:p>
          <a:p>
            <a:pPr lvl="0" algn="just"/>
            <a:r>
              <a:rPr lang="en-US" sz="1900" dirty="0">
                <a:solidFill>
                  <a:srgbClr val="454545"/>
                </a:solidFill>
                <a:latin typeface="Times New Roman" pitchFamily="18" charset="0"/>
                <a:cs typeface="Times New Roman" pitchFamily="18" charset="0"/>
              </a:rPr>
              <a:t>12.5% </a:t>
            </a:r>
            <a:r>
              <a:rPr lang="en-US" sz="1900" b="1" dirty="0">
                <a:solidFill>
                  <a:srgbClr val="454545"/>
                </a:solidFill>
                <a:latin typeface="Times New Roman" pitchFamily="18" charset="0"/>
                <a:cs typeface="Times New Roman" pitchFamily="18" charset="0"/>
              </a:rPr>
              <a:t>(20) </a:t>
            </a:r>
            <a:r>
              <a:rPr lang="en-US" sz="1900" dirty="0">
                <a:solidFill>
                  <a:srgbClr val="454545"/>
                </a:solidFill>
                <a:latin typeface="Times New Roman" pitchFamily="18" charset="0"/>
                <a:cs typeface="Times New Roman" pitchFamily="18" charset="0"/>
              </a:rPr>
              <a:t>of the respondents are self-employed ;33.8% </a:t>
            </a:r>
            <a:r>
              <a:rPr lang="en-US" sz="1900" b="1" dirty="0">
                <a:solidFill>
                  <a:srgbClr val="454545"/>
                </a:solidFill>
                <a:latin typeface="Times New Roman" pitchFamily="18" charset="0"/>
                <a:cs typeface="Times New Roman" pitchFamily="18" charset="0"/>
              </a:rPr>
              <a:t>(54) </a:t>
            </a:r>
            <a:r>
              <a:rPr lang="en-US" sz="1900" dirty="0">
                <a:solidFill>
                  <a:srgbClr val="454545"/>
                </a:solidFill>
                <a:latin typeface="Times New Roman" pitchFamily="18" charset="0"/>
                <a:cs typeface="Times New Roman" pitchFamily="18" charset="0"/>
              </a:rPr>
              <a:t>of the respondents are private employee ; 6.9% </a:t>
            </a:r>
            <a:r>
              <a:rPr lang="en-US" sz="1900" b="1" dirty="0">
                <a:solidFill>
                  <a:srgbClr val="454545"/>
                </a:solidFill>
                <a:latin typeface="Times New Roman" pitchFamily="18" charset="0"/>
                <a:cs typeface="Times New Roman" pitchFamily="18" charset="0"/>
              </a:rPr>
              <a:t>(11)</a:t>
            </a:r>
            <a:r>
              <a:rPr lang="en-US" sz="1900" dirty="0">
                <a:solidFill>
                  <a:srgbClr val="454545"/>
                </a:solidFill>
                <a:latin typeface="Times New Roman" pitchFamily="18" charset="0"/>
                <a:cs typeface="Times New Roman" pitchFamily="18" charset="0"/>
              </a:rPr>
              <a:t> of the respondents are government employees; 36.9% </a:t>
            </a:r>
            <a:r>
              <a:rPr lang="en-US" sz="1900" b="1" dirty="0">
                <a:solidFill>
                  <a:srgbClr val="454545"/>
                </a:solidFill>
                <a:latin typeface="Times New Roman" pitchFamily="18" charset="0"/>
                <a:cs typeface="Times New Roman" pitchFamily="18" charset="0"/>
              </a:rPr>
              <a:t>(59) </a:t>
            </a:r>
            <a:r>
              <a:rPr lang="en-US" sz="1900" dirty="0">
                <a:solidFill>
                  <a:srgbClr val="454545"/>
                </a:solidFill>
                <a:latin typeface="Times New Roman" pitchFamily="18" charset="0"/>
                <a:cs typeface="Times New Roman" pitchFamily="18" charset="0"/>
              </a:rPr>
              <a:t>of the respondents are students ; 6.3%</a:t>
            </a:r>
            <a:r>
              <a:rPr lang="en-US" sz="1900" b="1" dirty="0">
                <a:solidFill>
                  <a:srgbClr val="454545"/>
                </a:solidFill>
                <a:latin typeface="Times New Roman" pitchFamily="18" charset="0"/>
                <a:cs typeface="Times New Roman" pitchFamily="18" charset="0"/>
              </a:rPr>
              <a:t>(10) </a:t>
            </a:r>
            <a:r>
              <a:rPr lang="en-US" sz="1900" dirty="0">
                <a:solidFill>
                  <a:srgbClr val="454545"/>
                </a:solidFill>
                <a:latin typeface="Times New Roman" pitchFamily="18" charset="0"/>
                <a:cs typeface="Times New Roman" pitchFamily="18" charset="0"/>
              </a:rPr>
              <a:t>of the respondents are home makers ; 3.8% </a:t>
            </a:r>
            <a:r>
              <a:rPr lang="en-US" sz="1900" b="1" dirty="0">
                <a:solidFill>
                  <a:srgbClr val="454545"/>
                </a:solidFill>
                <a:latin typeface="Times New Roman" pitchFamily="18" charset="0"/>
                <a:cs typeface="Times New Roman" pitchFamily="18" charset="0"/>
              </a:rPr>
              <a:t>(6) </a:t>
            </a:r>
            <a:r>
              <a:rPr lang="en-US" sz="1900" dirty="0">
                <a:solidFill>
                  <a:srgbClr val="454545"/>
                </a:solidFill>
                <a:latin typeface="Times New Roman" pitchFamily="18" charset="0"/>
                <a:cs typeface="Times New Roman" pitchFamily="18" charset="0"/>
              </a:rPr>
              <a:t>of the respondents are doing other jobs .</a:t>
            </a:r>
          </a:p>
          <a:p>
            <a:pPr lvl="0" algn="just"/>
            <a:r>
              <a:rPr lang="en-US" sz="1900" dirty="0">
                <a:solidFill>
                  <a:srgbClr val="454545"/>
                </a:solidFill>
                <a:latin typeface="Times New Roman" pitchFamily="18" charset="0"/>
                <a:cs typeface="Times New Roman" pitchFamily="18" charset="0"/>
              </a:rPr>
              <a:t>48.1% </a:t>
            </a:r>
            <a:r>
              <a:rPr lang="en-US" sz="1900" b="1" dirty="0">
                <a:solidFill>
                  <a:srgbClr val="454545"/>
                </a:solidFill>
                <a:latin typeface="Times New Roman" pitchFamily="18" charset="0"/>
                <a:cs typeface="Times New Roman" pitchFamily="18" charset="0"/>
              </a:rPr>
              <a:t>(77) </a:t>
            </a:r>
            <a:r>
              <a:rPr lang="en-US" sz="1900" dirty="0">
                <a:solidFill>
                  <a:srgbClr val="454545"/>
                </a:solidFill>
                <a:latin typeface="Times New Roman" pitchFamily="18" charset="0"/>
                <a:cs typeface="Times New Roman" pitchFamily="18" charset="0"/>
              </a:rPr>
              <a:t>of the respondents are married and</a:t>
            </a:r>
            <a:r>
              <a:rPr lang="en-US" sz="1900" b="1" dirty="0">
                <a:solidFill>
                  <a:srgbClr val="454545"/>
                </a:solidFill>
                <a:latin typeface="Times New Roman" pitchFamily="18" charset="0"/>
                <a:cs typeface="Times New Roman" pitchFamily="18" charset="0"/>
              </a:rPr>
              <a:t> </a:t>
            </a:r>
            <a:r>
              <a:rPr lang="en-US" sz="1900" dirty="0">
                <a:solidFill>
                  <a:srgbClr val="454545"/>
                </a:solidFill>
                <a:latin typeface="Times New Roman" pitchFamily="18" charset="0"/>
                <a:cs typeface="Times New Roman" pitchFamily="18" charset="0"/>
              </a:rPr>
              <a:t>51.9% </a:t>
            </a:r>
            <a:r>
              <a:rPr lang="en-US" sz="1900" b="1" dirty="0">
                <a:solidFill>
                  <a:srgbClr val="454545"/>
                </a:solidFill>
                <a:latin typeface="Times New Roman" pitchFamily="18" charset="0"/>
                <a:cs typeface="Times New Roman" pitchFamily="18" charset="0"/>
              </a:rPr>
              <a:t>(83) </a:t>
            </a:r>
            <a:r>
              <a:rPr lang="en-US" sz="1900" dirty="0">
                <a:solidFill>
                  <a:srgbClr val="454545"/>
                </a:solidFill>
                <a:latin typeface="Times New Roman" pitchFamily="18" charset="0"/>
                <a:cs typeface="Times New Roman" pitchFamily="18" charset="0"/>
              </a:rPr>
              <a:t>of the respondents are unmarried.</a:t>
            </a:r>
          </a:p>
          <a:p>
            <a:pPr lvl="0" algn="just"/>
            <a:r>
              <a:rPr lang="en-US" sz="1900" dirty="0">
                <a:solidFill>
                  <a:srgbClr val="454545"/>
                </a:solidFill>
                <a:latin typeface="Times New Roman" pitchFamily="18" charset="0"/>
                <a:cs typeface="Times New Roman" pitchFamily="18" charset="0"/>
              </a:rPr>
              <a:t>24.4% </a:t>
            </a:r>
            <a:r>
              <a:rPr lang="en-US" sz="1900" b="1" dirty="0">
                <a:solidFill>
                  <a:srgbClr val="454545"/>
                </a:solidFill>
                <a:latin typeface="Times New Roman" pitchFamily="18" charset="0"/>
                <a:cs typeface="Times New Roman" pitchFamily="18" charset="0"/>
              </a:rPr>
              <a:t>(39)</a:t>
            </a:r>
            <a:r>
              <a:rPr lang="en-US" sz="1900" dirty="0">
                <a:solidFill>
                  <a:srgbClr val="454545"/>
                </a:solidFill>
                <a:latin typeface="Times New Roman" pitchFamily="18" charset="0"/>
                <a:cs typeface="Times New Roman" pitchFamily="18" charset="0"/>
              </a:rPr>
              <a:t>of the respondents have their monthly income as below 20000;28.8% </a:t>
            </a:r>
            <a:r>
              <a:rPr lang="en-US" sz="1900" b="1" dirty="0">
                <a:solidFill>
                  <a:srgbClr val="454545"/>
                </a:solidFill>
                <a:latin typeface="Times New Roman" pitchFamily="18" charset="0"/>
                <a:cs typeface="Times New Roman" pitchFamily="18" charset="0"/>
              </a:rPr>
              <a:t>(46)</a:t>
            </a:r>
            <a:r>
              <a:rPr lang="en-US" sz="1900" dirty="0">
                <a:solidFill>
                  <a:srgbClr val="454545"/>
                </a:solidFill>
                <a:latin typeface="Times New Roman" pitchFamily="18" charset="0"/>
                <a:cs typeface="Times New Roman" pitchFamily="18" charset="0"/>
              </a:rPr>
              <a:t>of the respondents have their monthly income as 20000-50000;25.6% </a:t>
            </a:r>
            <a:r>
              <a:rPr lang="en-US" sz="1900" b="1" dirty="0">
                <a:solidFill>
                  <a:srgbClr val="454545"/>
                </a:solidFill>
                <a:latin typeface="Times New Roman" pitchFamily="18" charset="0"/>
                <a:cs typeface="Times New Roman" pitchFamily="18" charset="0"/>
              </a:rPr>
              <a:t>(41)</a:t>
            </a:r>
            <a:r>
              <a:rPr lang="en-US" sz="1900" dirty="0">
                <a:solidFill>
                  <a:srgbClr val="454545"/>
                </a:solidFill>
                <a:latin typeface="Times New Roman" pitchFamily="18" charset="0"/>
                <a:cs typeface="Times New Roman" pitchFamily="18" charset="0"/>
              </a:rPr>
              <a:t>of the respondents have their monthly income as 50000-90000;21.3% </a:t>
            </a:r>
            <a:r>
              <a:rPr lang="en-US" sz="1900" b="1" dirty="0">
                <a:solidFill>
                  <a:srgbClr val="454545"/>
                </a:solidFill>
                <a:latin typeface="Times New Roman" pitchFamily="18" charset="0"/>
                <a:cs typeface="Times New Roman" pitchFamily="18" charset="0"/>
              </a:rPr>
              <a:t>(34)</a:t>
            </a:r>
            <a:r>
              <a:rPr lang="en-US" sz="1900" dirty="0">
                <a:solidFill>
                  <a:srgbClr val="454545"/>
                </a:solidFill>
                <a:latin typeface="Times New Roman" pitchFamily="18" charset="0"/>
                <a:cs typeface="Times New Roman" pitchFamily="18" charset="0"/>
              </a:rPr>
              <a:t> of the respondents have their monthly income as above 90000.</a:t>
            </a:r>
          </a:p>
          <a:p>
            <a:pPr algn="just"/>
            <a:r>
              <a:rPr lang="en-US" sz="1900" b="1" dirty="0">
                <a:latin typeface="Times New Roman" pitchFamily="18" charset="0"/>
                <a:cs typeface="Times New Roman" pitchFamily="18" charset="0"/>
              </a:rPr>
              <a:t>70% (112)of the respondents prefer clothing as their most purchased item;6.3% (10) of the respondents prefer cosmetics as their most purchased item;12.5% (20) of the respondents prefer gadgets as their most purchased ite;11.3%(18) of the respondents prefer other items as their most purchased item</a:t>
            </a:r>
            <a:r>
              <a:rPr lang="en-US" b="1" dirty="0"/>
              <a:t>. </a:t>
            </a:r>
          </a:p>
          <a:p>
            <a:pPr algn="just"/>
            <a:r>
              <a:rPr lang="en-US" sz="1900" b="1" dirty="0">
                <a:latin typeface="Times New Roman" pitchFamily="18" charset="0"/>
                <a:cs typeface="Times New Roman" pitchFamily="18" charset="0"/>
              </a:rPr>
              <a:t>13.8% (22) of the respondents prefer off sale shopping;11.3% (18) of the respondents prefer on sale shopping;75% (120) of the respondents prefer both off-sale and on-sale shopping.</a:t>
            </a:r>
          </a:p>
          <a:p>
            <a:pPr lvl="0" algn="just"/>
            <a:r>
              <a:rPr lang="en-US" sz="1800" dirty="0">
                <a:latin typeface="Times New Roman" pitchFamily="18" charset="0"/>
                <a:cs typeface="Times New Roman" pitchFamily="18" charset="0"/>
              </a:rPr>
              <a:t>56.9% </a:t>
            </a:r>
            <a:r>
              <a:rPr lang="en-US" sz="1800" b="1" dirty="0">
                <a:latin typeface="Times New Roman" pitchFamily="18" charset="0"/>
                <a:cs typeface="Times New Roman" pitchFamily="18" charset="0"/>
              </a:rPr>
              <a:t>(91)</a:t>
            </a:r>
            <a:r>
              <a:rPr lang="en-US" sz="1800" dirty="0">
                <a:latin typeface="Times New Roman" pitchFamily="18" charset="0"/>
                <a:cs typeface="Times New Roman" pitchFamily="18" charset="0"/>
              </a:rPr>
              <a:t> of the respondents selected clothing as the most influencing factor while choosing products.</a:t>
            </a:r>
          </a:p>
          <a:p>
            <a:pPr algn="just">
              <a:buNone/>
            </a:pPr>
            <a:endParaRPr lang="en-US" sz="1900" dirty="0">
              <a:latin typeface="Times New Roman" pitchFamily="18" charset="0"/>
              <a:cs typeface="Times New Roman" pitchFamily="18" charset="0"/>
            </a:endParaRPr>
          </a:p>
          <a:p>
            <a:pPr lvl="0"/>
            <a:endParaRPr lang="en-US" dirty="0"/>
          </a:p>
          <a:p>
            <a:endParaRPr lang="en-US" dirty="0"/>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fontScale="85000" lnSpcReduction="20000"/>
          </a:bodyPr>
          <a:lstStyle/>
          <a:p>
            <a:pPr algn="just"/>
            <a:r>
              <a:rPr lang="en-US" dirty="0">
                <a:solidFill>
                  <a:srgbClr val="454545"/>
                </a:solidFill>
                <a:latin typeface="Times New Roman" pitchFamily="18" charset="0"/>
                <a:cs typeface="Times New Roman" pitchFamily="18" charset="0"/>
              </a:rPr>
              <a:t>53.8% </a:t>
            </a:r>
            <a:r>
              <a:rPr lang="en-US" b="1" dirty="0">
                <a:solidFill>
                  <a:srgbClr val="454545"/>
                </a:solidFill>
                <a:latin typeface="Times New Roman" pitchFamily="18" charset="0"/>
                <a:cs typeface="Times New Roman" pitchFamily="18" charset="0"/>
              </a:rPr>
              <a:t>(86)</a:t>
            </a:r>
            <a:r>
              <a:rPr lang="en-US" dirty="0">
                <a:solidFill>
                  <a:srgbClr val="454545"/>
                </a:solidFill>
                <a:latin typeface="Times New Roman" pitchFamily="18" charset="0"/>
                <a:cs typeface="Times New Roman" pitchFamily="18" charset="0"/>
              </a:rPr>
              <a:t> of the respondents selected discounts as influencing factor while choosing products.</a:t>
            </a:r>
          </a:p>
          <a:p>
            <a:pPr algn="just"/>
            <a:r>
              <a:rPr lang="en-US" dirty="0">
                <a:solidFill>
                  <a:srgbClr val="454545"/>
                </a:solidFill>
                <a:latin typeface="Times New Roman" pitchFamily="18" charset="0"/>
                <a:cs typeface="Times New Roman" pitchFamily="18" charset="0"/>
              </a:rPr>
              <a:t>40% </a:t>
            </a:r>
            <a:r>
              <a:rPr lang="en-US" b="1" dirty="0">
                <a:solidFill>
                  <a:srgbClr val="454545"/>
                </a:solidFill>
                <a:latin typeface="Times New Roman" pitchFamily="18" charset="0"/>
                <a:cs typeface="Times New Roman" pitchFamily="18" charset="0"/>
              </a:rPr>
              <a:t>(64) </a:t>
            </a:r>
            <a:r>
              <a:rPr lang="en-US" dirty="0">
                <a:solidFill>
                  <a:srgbClr val="454545"/>
                </a:solidFill>
                <a:latin typeface="Times New Roman" pitchFamily="18" charset="0"/>
                <a:cs typeface="Times New Roman" pitchFamily="18" charset="0"/>
              </a:rPr>
              <a:t>of the respondents selected new arrivals as influencing factor while choosing products.</a:t>
            </a:r>
          </a:p>
          <a:p>
            <a:pPr algn="just"/>
            <a:r>
              <a:rPr lang="en-US" b="1" dirty="0">
                <a:latin typeface="Times New Roman" pitchFamily="18" charset="0"/>
                <a:cs typeface="Times New Roman" pitchFamily="18" charset="0"/>
              </a:rPr>
              <a:t>21.3% (34) of the respondents selected compulsive shopping as influencing factor while purchasing product;33.8% (54) of the respondents selected no particular reason while purchasing a product.</a:t>
            </a:r>
          </a:p>
          <a:p>
            <a:pPr lvl="0" algn="just"/>
            <a:r>
              <a:rPr lang="en-US" dirty="0">
                <a:solidFill>
                  <a:srgbClr val="454545"/>
                </a:solidFill>
                <a:latin typeface="Times New Roman" pitchFamily="18" charset="0"/>
                <a:cs typeface="Times New Roman" pitchFamily="18" charset="0"/>
              </a:rPr>
              <a:t>56.9% </a:t>
            </a:r>
            <a:r>
              <a:rPr lang="en-US" b="1" dirty="0">
                <a:solidFill>
                  <a:srgbClr val="454545"/>
                </a:solidFill>
                <a:latin typeface="Times New Roman" pitchFamily="18" charset="0"/>
                <a:cs typeface="Times New Roman" pitchFamily="18" charset="0"/>
              </a:rPr>
              <a:t>(91) </a:t>
            </a:r>
            <a:r>
              <a:rPr lang="en-US" dirty="0">
                <a:solidFill>
                  <a:srgbClr val="454545"/>
                </a:solidFill>
                <a:latin typeface="Times New Roman" pitchFamily="18" charset="0"/>
                <a:cs typeface="Times New Roman" pitchFamily="18" charset="0"/>
              </a:rPr>
              <a:t>of the respondents spent 1000-5000 rupees on shopping in past 2 months</a:t>
            </a:r>
            <a:r>
              <a:rPr lang="en-US" b="1" dirty="0">
                <a:solidFill>
                  <a:srgbClr val="454545"/>
                </a:solidFill>
                <a:latin typeface="Times New Roman" pitchFamily="18" charset="0"/>
                <a:cs typeface="Times New Roman" pitchFamily="18" charset="0"/>
              </a:rPr>
              <a:t>;</a:t>
            </a:r>
            <a:r>
              <a:rPr lang="en-US" dirty="0">
                <a:solidFill>
                  <a:srgbClr val="454545"/>
                </a:solidFill>
                <a:latin typeface="Times New Roman" pitchFamily="18" charset="0"/>
                <a:cs typeface="Times New Roman" pitchFamily="18" charset="0"/>
              </a:rPr>
              <a:t>24.4% </a:t>
            </a:r>
            <a:r>
              <a:rPr lang="en-US" b="1" dirty="0">
                <a:solidFill>
                  <a:srgbClr val="454545"/>
                </a:solidFill>
                <a:latin typeface="Times New Roman" pitchFamily="18" charset="0"/>
                <a:cs typeface="Times New Roman" pitchFamily="18" charset="0"/>
              </a:rPr>
              <a:t>(39) </a:t>
            </a:r>
            <a:r>
              <a:rPr lang="en-US" dirty="0">
                <a:solidFill>
                  <a:srgbClr val="454545"/>
                </a:solidFill>
                <a:latin typeface="Times New Roman" pitchFamily="18" charset="0"/>
                <a:cs typeface="Times New Roman" pitchFamily="18" charset="0"/>
              </a:rPr>
              <a:t>of the respondents spent 5001-10000 rupees on shopping in past 2 months;6.9% </a:t>
            </a:r>
            <a:r>
              <a:rPr lang="en-US" b="1" dirty="0">
                <a:solidFill>
                  <a:srgbClr val="454545"/>
                </a:solidFill>
                <a:latin typeface="Times New Roman" pitchFamily="18" charset="0"/>
                <a:cs typeface="Times New Roman" pitchFamily="18" charset="0"/>
              </a:rPr>
              <a:t>(11)</a:t>
            </a:r>
            <a:r>
              <a:rPr lang="en-US" dirty="0">
                <a:solidFill>
                  <a:srgbClr val="454545"/>
                </a:solidFill>
                <a:latin typeface="Times New Roman" pitchFamily="18" charset="0"/>
                <a:cs typeface="Times New Roman" pitchFamily="18" charset="0"/>
              </a:rPr>
              <a:t>of the respondents spent 10001-15000 rupees on shopping in past 2 months;11.9% </a:t>
            </a:r>
            <a:r>
              <a:rPr lang="en-US" b="1" dirty="0">
                <a:solidFill>
                  <a:srgbClr val="454545"/>
                </a:solidFill>
                <a:latin typeface="Times New Roman" pitchFamily="18" charset="0"/>
                <a:cs typeface="Times New Roman" pitchFamily="18" charset="0"/>
              </a:rPr>
              <a:t>(19)</a:t>
            </a:r>
            <a:r>
              <a:rPr lang="en-US" dirty="0">
                <a:solidFill>
                  <a:srgbClr val="454545"/>
                </a:solidFill>
                <a:latin typeface="Times New Roman" pitchFamily="18" charset="0"/>
                <a:cs typeface="Times New Roman" pitchFamily="18" charset="0"/>
              </a:rPr>
              <a:t> of the respondents spent 15001 and above on shopping in past 2 months.</a:t>
            </a:r>
          </a:p>
          <a:p>
            <a:pPr lvl="0" algn="just"/>
            <a:r>
              <a:rPr lang="en-US" dirty="0">
                <a:solidFill>
                  <a:srgbClr val="454545"/>
                </a:solidFill>
                <a:latin typeface="Times New Roman" pitchFamily="18" charset="0"/>
                <a:cs typeface="Times New Roman" pitchFamily="18" charset="0"/>
              </a:rPr>
              <a:t>23.1% </a:t>
            </a:r>
            <a:r>
              <a:rPr lang="en-US" b="1" dirty="0">
                <a:solidFill>
                  <a:srgbClr val="454545"/>
                </a:solidFill>
                <a:latin typeface="Times New Roman" pitchFamily="18" charset="0"/>
                <a:cs typeface="Times New Roman" pitchFamily="18" charset="0"/>
              </a:rPr>
              <a:t>(37) </a:t>
            </a:r>
            <a:r>
              <a:rPr lang="en-US" dirty="0">
                <a:solidFill>
                  <a:srgbClr val="454545"/>
                </a:solidFill>
                <a:latin typeface="Times New Roman" pitchFamily="18" charset="0"/>
                <a:cs typeface="Times New Roman" pitchFamily="18" charset="0"/>
              </a:rPr>
              <a:t>of the respondents spend less than 30 minutes for purchasing a product; 47.5% </a:t>
            </a:r>
            <a:r>
              <a:rPr lang="en-US" b="1" dirty="0">
                <a:solidFill>
                  <a:srgbClr val="454545"/>
                </a:solidFill>
                <a:latin typeface="Times New Roman" pitchFamily="18" charset="0"/>
                <a:cs typeface="Times New Roman" pitchFamily="18" charset="0"/>
              </a:rPr>
              <a:t>(76)</a:t>
            </a:r>
            <a:r>
              <a:rPr lang="en-US" dirty="0">
                <a:solidFill>
                  <a:srgbClr val="454545"/>
                </a:solidFill>
                <a:latin typeface="Times New Roman" pitchFamily="18" charset="0"/>
                <a:cs typeface="Times New Roman" pitchFamily="18" charset="0"/>
              </a:rPr>
              <a:t>of the respondents spend 30 min-1hr for purchasing a product; 21.3% </a:t>
            </a:r>
            <a:r>
              <a:rPr lang="en-US" b="1" dirty="0">
                <a:solidFill>
                  <a:srgbClr val="454545"/>
                </a:solidFill>
                <a:latin typeface="Times New Roman" pitchFamily="18" charset="0"/>
                <a:cs typeface="Times New Roman" pitchFamily="18" charset="0"/>
              </a:rPr>
              <a:t>(34) </a:t>
            </a:r>
            <a:r>
              <a:rPr lang="en-US" dirty="0">
                <a:solidFill>
                  <a:srgbClr val="454545"/>
                </a:solidFill>
                <a:latin typeface="Times New Roman" pitchFamily="18" charset="0"/>
                <a:cs typeface="Times New Roman" pitchFamily="18" charset="0"/>
              </a:rPr>
              <a:t>of the respondents spend 1hr-2hr for purchasing a product.;8.1% </a:t>
            </a:r>
            <a:r>
              <a:rPr lang="en-US" b="1" dirty="0">
                <a:solidFill>
                  <a:srgbClr val="454545"/>
                </a:solidFill>
                <a:latin typeface="Times New Roman" pitchFamily="18" charset="0"/>
                <a:cs typeface="Times New Roman" pitchFamily="18" charset="0"/>
              </a:rPr>
              <a:t>(13)</a:t>
            </a:r>
            <a:r>
              <a:rPr lang="en-US" dirty="0">
                <a:solidFill>
                  <a:srgbClr val="454545"/>
                </a:solidFill>
                <a:latin typeface="Times New Roman" pitchFamily="18" charset="0"/>
                <a:cs typeface="Times New Roman" pitchFamily="18" charset="0"/>
              </a:rPr>
              <a:t> of the respondents spend more than 2hrs for purchasing a product.</a:t>
            </a:r>
          </a:p>
          <a:p>
            <a:pPr lvl="0" algn="just"/>
            <a:r>
              <a:rPr lang="en-US" dirty="0">
                <a:solidFill>
                  <a:srgbClr val="454545"/>
                </a:solidFill>
                <a:latin typeface="Times New Roman" pitchFamily="18" charset="0"/>
                <a:cs typeface="Times New Roman" pitchFamily="18" charset="0"/>
              </a:rPr>
              <a:t>26.9% </a:t>
            </a:r>
            <a:r>
              <a:rPr lang="en-US" b="1" dirty="0">
                <a:solidFill>
                  <a:srgbClr val="454545"/>
                </a:solidFill>
                <a:latin typeface="Times New Roman" pitchFamily="18" charset="0"/>
                <a:cs typeface="Times New Roman" pitchFamily="18" charset="0"/>
              </a:rPr>
              <a:t>(43) </a:t>
            </a:r>
            <a:r>
              <a:rPr lang="en-US" dirty="0">
                <a:solidFill>
                  <a:srgbClr val="454545"/>
                </a:solidFill>
                <a:latin typeface="Times New Roman" pitchFamily="18" charset="0"/>
                <a:cs typeface="Times New Roman" pitchFamily="18" charset="0"/>
              </a:rPr>
              <a:t>of the respondents prefer online shopping;73.1% </a:t>
            </a:r>
            <a:r>
              <a:rPr lang="en-US" b="1" dirty="0">
                <a:solidFill>
                  <a:srgbClr val="454545"/>
                </a:solidFill>
                <a:latin typeface="Times New Roman" pitchFamily="18" charset="0"/>
                <a:cs typeface="Times New Roman" pitchFamily="18" charset="0"/>
              </a:rPr>
              <a:t>(117)</a:t>
            </a:r>
            <a:r>
              <a:rPr lang="en-US" dirty="0">
                <a:solidFill>
                  <a:srgbClr val="454545"/>
                </a:solidFill>
                <a:latin typeface="Times New Roman" pitchFamily="18" charset="0"/>
                <a:cs typeface="Times New Roman" pitchFamily="18" charset="0"/>
              </a:rPr>
              <a:t>of the respondents prefer traditional shopping.</a:t>
            </a:r>
          </a:p>
          <a:p>
            <a:pPr lvl="0" algn="just"/>
            <a:r>
              <a:rPr lang="en-US" dirty="0">
                <a:solidFill>
                  <a:srgbClr val="454545"/>
                </a:solidFill>
                <a:latin typeface="Times New Roman" pitchFamily="18" charset="0"/>
                <a:cs typeface="Times New Roman" pitchFamily="18" charset="0"/>
              </a:rPr>
              <a:t>65.6% </a:t>
            </a:r>
            <a:r>
              <a:rPr lang="en-US" b="1" dirty="0">
                <a:solidFill>
                  <a:srgbClr val="454545"/>
                </a:solidFill>
                <a:latin typeface="Times New Roman" pitchFamily="18" charset="0"/>
                <a:cs typeface="Times New Roman" pitchFamily="18" charset="0"/>
              </a:rPr>
              <a:t>(105) </a:t>
            </a:r>
            <a:r>
              <a:rPr lang="en-US" dirty="0">
                <a:solidFill>
                  <a:srgbClr val="454545"/>
                </a:solidFill>
                <a:latin typeface="Times New Roman" pitchFamily="18" charset="0"/>
                <a:cs typeface="Times New Roman" pitchFamily="18" charset="0"/>
              </a:rPr>
              <a:t>of the respondents selected family and friends as the source of information that influences buying decision ;50% </a:t>
            </a:r>
            <a:r>
              <a:rPr lang="en-US" b="1" dirty="0">
                <a:solidFill>
                  <a:srgbClr val="454545"/>
                </a:solidFill>
                <a:latin typeface="Times New Roman" pitchFamily="18" charset="0"/>
                <a:cs typeface="Times New Roman" pitchFamily="18" charset="0"/>
              </a:rPr>
              <a:t>(80) </a:t>
            </a:r>
            <a:r>
              <a:rPr lang="en-US" dirty="0">
                <a:solidFill>
                  <a:srgbClr val="454545"/>
                </a:solidFill>
                <a:latin typeface="Times New Roman" pitchFamily="18" charset="0"/>
                <a:cs typeface="Times New Roman" pitchFamily="18" charset="0"/>
              </a:rPr>
              <a:t>of the respondents selected past experience as the source of information that influences buying decision ;28.1% </a:t>
            </a:r>
            <a:r>
              <a:rPr lang="en-US" b="1" dirty="0">
                <a:solidFill>
                  <a:srgbClr val="454545"/>
                </a:solidFill>
                <a:latin typeface="Times New Roman" pitchFamily="18" charset="0"/>
                <a:cs typeface="Times New Roman" pitchFamily="18" charset="0"/>
              </a:rPr>
              <a:t>(45)</a:t>
            </a:r>
            <a:r>
              <a:rPr lang="en-US" dirty="0">
                <a:solidFill>
                  <a:srgbClr val="454545"/>
                </a:solidFill>
                <a:latin typeface="Times New Roman" pitchFamily="18" charset="0"/>
                <a:cs typeface="Times New Roman" pitchFamily="18" charset="0"/>
              </a:rPr>
              <a:t>of the respondents selected advertisements as the source of information that influences buying decision ;32.5% </a:t>
            </a:r>
            <a:r>
              <a:rPr lang="en-US" b="1" dirty="0">
                <a:solidFill>
                  <a:srgbClr val="454545"/>
                </a:solidFill>
                <a:latin typeface="Times New Roman" pitchFamily="18" charset="0"/>
                <a:cs typeface="Times New Roman" pitchFamily="18" charset="0"/>
              </a:rPr>
              <a:t>(52) </a:t>
            </a:r>
            <a:r>
              <a:rPr lang="en-US" dirty="0">
                <a:solidFill>
                  <a:srgbClr val="454545"/>
                </a:solidFill>
                <a:latin typeface="Times New Roman" pitchFamily="18" charset="0"/>
                <a:cs typeface="Times New Roman" pitchFamily="18" charset="0"/>
              </a:rPr>
              <a:t>of the respondents selected social media and internet as the source of information that influences buying decision ;18.8% </a:t>
            </a:r>
            <a:r>
              <a:rPr lang="en-US" b="1" dirty="0">
                <a:solidFill>
                  <a:srgbClr val="454545"/>
                </a:solidFill>
                <a:latin typeface="Times New Roman" pitchFamily="18" charset="0"/>
                <a:cs typeface="Times New Roman" pitchFamily="18" charset="0"/>
              </a:rPr>
              <a:t>(30) </a:t>
            </a:r>
            <a:r>
              <a:rPr lang="en-US" dirty="0">
                <a:solidFill>
                  <a:srgbClr val="454545"/>
                </a:solidFill>
                <a:latin typeface="Times New Roman" pitchFamily="18" charset="0"/>
                <a:cs typeface="Times New Roman" pitchFamily="18" charset="0"/>
              </a:rPr>
              <a:t>of the respondents selected celebrity endorsement as the source of information that influences buying decision ; 62.5% (</a:t>
            </a:r>
            <a:r>
              <a:rPr lang="en-US" b="1" dirty="0">
                <a:solidFill>
                  <a:srgbClr val="454545"/>
                </a:solidFill>
                <a:latin typeface="Times New Roman" pitchFamily="18" charset="0"/>
                <a:cs typeface="Times New Roman" pitchFamily="18" charset="0"/>
              </a:rPr>
              <a:t>100)</a:t>
            </a:r>
            <a:r>
              <a:rPr lang="en-US" dirty="0">
                <a:solidFill>
                  <a:srgbClr val="454545"/>
                </a:solidFill>
                <a:latin typeface="Times New Roman" pitchFamily="18" charset="0"/>
                <a:cs typeface="Times New Roman" pitchFamily="18" charset="0"/>
              </a:rPr>
              <a:t>of the respondents selected personal interest as the source of information that influences buying decision ; 2.5% </a:t>
            </a:r>
            <a:r>
              <a:rPr lang="en-US" b="1" dirty="0">
                <a:solidFill>
                  <a:srgbClr val="454545"/>
                </a:solidFill>
                <a:latin typeface="Times New Roman" pitchFamily="18" charset="0"/>
                <a:cs typeface="Times New Roman" pitchFamily="18" charset="0"/>
              </a:rPr>
              <a:t>(4)</a:t>
            </a:r>
            <a:r>
              <a:rPr lang="en-US" dirty="0">
                <a:solidFill>
                  <a:srgbClr val="454545"/>
                </a:solidFill>
                <a:latin typeface="Times New Roman" pitchFamily="18" charset="0"/>
                <a:cs typeface="Times New Roman" pitchFamily="18" charset="0"/>
              </a:rPr>
              <a:t>of the respondents selected none of the above as the source of information that influences buying decision .</a:t>
            </a:r>
          </a:p>
          <a:p>
            <a:pPr lvl="0"/>
            <a:endParaRPr lang="en-US" dirty="0">
              <a:solidFill>
                <a:srgbClr val="454545"/>
              </a:solidFill>
            </a:endParaRPr>
          </a:p>
          <a:p>
            <a:endParaRPr lang="en-US" dirty="0"/>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Autofit/>
          </a:bodyPr>
          <a:lstStyle/>
          <a:p>
            <a:pPr marL="91440" lvl="0" algn="just">
              <a:lnSpc>
                <a:spcPct val="100000"/>
              </a:lnSpc>
            </a:pPr>
            <a:r>
              <a:rPr lang="en-US" sz="1800" dirty="0">
                <a:solidFill>
                  <a:srgbClr val="454545"/>
                </a:solidFill>
                <a:latin typeface="Times New Roman" pitchFamily="18" charset="0"/>
                <a:cs typeface="Times New Roman" pitchFamily="18" charset="0"/>
              </a:rPr>
              <a:t>The most preferred category was ranked in the following order:</a:t>
            </a:r>
          </a:p>
          <a:p>
            <a:pPr marL="91440" algn="just">
              <a:lnSpc>
                <a:spcPct val="100000"/>
              </a:lnSpc>
              <a:buNone/>
            </a:pPr>
            <a:r>
              <a:rPr lang="en-US" sz="1800" dirty="0">
                <a:solidFill>
                  <a:srgbClr val="454545"/>
                </a:solidFill>
                <a:latin typeface="Times New Roman" pitchFamily="18" charset="0"/>
                <a:cs typeface="Times New Roman" pitchFamily="18" charset="0"/>
              </a:rPr>
              <a:t>	1. Clothing and apparel ; 2. Food items ; 3. Cosmetics ; 4. Electronics; 5. Home and kitchen ; 6. Accessories ; 7. Travel essential</a:t>
            </a:r>
          </a:p>
          <a:p>
            <a:pPr lvl="0" algn="just"/>
            <a:r>
              <a:rPr lang="en-US" sz="1800" dirty="0">
                <a:solidFill>
                  <a:srgbClr val="454545"/>
                </a:solidFill>
                <a:latin typeface="Times New Roman" pitchFamily="18" charset="0"/>
                <a:cs typeface="Times New Roman" pitchFamily="18" charset="0"/>
              </a:rPr>
              <a:t>66.9% </a:t>
            </a:r>
            <a:r>
              <a:rPr lang="en-US" sz="1800" b="1" dirty="0">
                <a:solidFill>
                  <a:srgbClr val="454545"/>
                </a:solidFill>
                <a:latin typeface="Times New Roman" pitchFamily="18" charset="0"/>
                <a:cs typeface="Times New Roman" pitchFamily="18" charset="0"/>
              </a:rPr>
              <a:t>(107)</a:t>
            </a:r>
            <a:r>
              <a:rPr lang="en-US" sz="1800" dirty="0">
                <a:solidFill>
                  <a:srgbClr val="454545"/>
                </a:solidFill>
                <a:latin typeface="Times New Roman" pitchFamily="18" charset="0"/>
                <a:cs typeface="Times New Roman" pitchFamily="18" charset="0"/>
              </a:rPr>
              <a:t> of the respondents like to enquire about the product;4.4% </a:t>
            </a:r>
            <a:r>
              <a:rPr lang="en-US" sz="1800" b="1" dirty="0">
                <a:solidFill>
                  <a:srgbClr val="454545"/>
                </a:solidFill>
                <a:latin typeface="Times New Roman" pitchFamily="18" charset="0"/>
                <a:cs typeface="Times New Roman" pitchFamily="18" charset="0"/>
              </a:rPr>
              <a:t>(7) </a:t>
            </a:r>
            <a:r>
              <a:rPr lang="en-US" sz="1800" dirty="0">
                <a:solidFill>
                  <a:srgbClr val="454545"/>
                </a:solidFill>
                <a:latin typeface="Times New Roman" pitchFamily="18" charset="0"/>
                <a:cs typeface="Times New Roman" pitchFamily="18" charset="0"/>
              </a:rPr>
              <a:t>of the respondents like to try to purchase immediately;28.8% </a:t>
            </a:r>
            <a:r>
              <a:rPr lang="en-US" sz="1800" b="1" dirty="0">
                <a:solidFill>
                  <a:srgbClr val="454545"/>
                </a:solidFill>
                <a:latin typeface="Times New Roman" pitchFamily="18" charset="0"/>
                <a:cs typeface="Times New Roman" pitchFamily="18" charset="0"/>
              </a:rPr>
              <a:t>(46) </a:t>
            </a:r>
            <a:r>
              <a:rPr lang="en-US" sz="1800" dirty="0">
                <a:solidFill>
                  <a:srgbClr val="454545"/>
                </a:solidFill>
                <a:latin typeface="Times New Roman" pitchFamily="18" charset="0"/>
                <a:cs typeface="Times New Roman" pitchFamily="18" charset="0"/>
              </a:rPr>
              <a:t>of the respondents like to ignore.</a:t>
            </a:r>
          </a:p>
          <a:p>
            <a:pPr lvl="0" algn="just"/>
            <a:r>
              <a:rPr lang="en-US" sz="1800" dirty="0">
                <a:solidFill>
                  <a:srgbClr val="454545"/>
                </a:solidFill>
                <a:latin typeface="Times New Roman" pitchFamily="18" charset="0"/>
                <a:cs typeface="Times New Roman" pitchFamily="18" charset="0"/>
              </a:rPr>
              <a:t>74.4%</a:t>
            </a:r>
            <a:r>
              <a:rPr lang="en-US" sz="1800" b="1" dirty="0">
                <a:solidFill>
                  <a:srgbClr val="454545"/>
                </a:solidFill>
                <a:latin typeface="Times New Roman" pitchFamily="18" charset="0"/>
                <a:cs typeface="Times New Roman" pitchFamily="18" charset="0"/>
              </a:rPr>
              <a:t>(119)</a:t>
            </a:r>
            <a:r>
              <a:rPr lang="en-US" sz="1800" dirty="0">
                <a:solidFill>
                  <a:srgbClr val="454545"/>
                </a:solidFill>
                <a:latin typeface="Times New Roman" pitchFamily="18" charset="0"/>
                <a:cs typeface="Times New Roman" pitchFamily="18" charset="0"/>
              </a:rPr>
              <a:t> of the respondents selected personal factors as most important while shopping;26.3% </a:t>
            </a:r>
            <a:r>
              <a:rPr lang="en-US" sz="1800" b="1" dirty="0">
                <a:solidFill>
                  <a:srgbClr val="454545"/>
                </a:solidFill>
                <a:latin typeface="Times New Roman" pitchFamily="18" charset="0"/>
                <a:cs typeface="Times New Roman" pitchFamily="18" charset="0"/>
              </a:rPr>
              <a:t>(42)</a:t>
            </a:r>
            <a:r>
              <a:rPr lang="en-US" sz="1800" dirty="0">
                <a:solidFill>
                  <a:srgbClr val="454545"/>
                </a:solidFill>
                <a:latin typeface="Times New Roman" pitchFamily="18" charset="0"/>
                <a:cs typeface="Times New Roman" pitchFamily="18" charset="0"/>
              </a:rPr>
              <a:t> of the respondents selected psychological factors as most important while shopping;43.1% </a:t>
            </a:r>
            <a:r>
              <a:rPr lang="en-US" sz="1800" b="1" dirty="0">
                <a:solidFill>
                  <a:srgbClr val="454545"/>
                </a:solidFill>
                <a:latin typeface="Times New Roman" pitchFamily="18" charset="0"/>
                <a:cs typeface="Times New Roman" pitchFamily="18" charset="0"/>
              </a:rPr>
              <a:t>(69)</a:t>
            </a:r>
            <a:r>
              <a:rPr lang="en-US" sz="1800" dirty="0">
                <a:solidFill>
                  <a:srgbClr val="454545"/>
                </a:solidFill>
                <a:latin typeface="Times New Roman" pitchFamily="18" charset="0"/>
                <a:cs typeface="Times New Roman" pitchFamily="18" charset="0"/>
              </a:rPr>
              <a:t> of the respondents selected traditional factors as most important while shopping;30% </a:t>
            </a:r>
            <a:r>
              <a:rPr lang="en-US" sz="1800" b="1" dirty="0">
                <a:solidFill>
                  <a:srgbClr val="454545"/>
                </a:solidFill>
                <a:latin typeface="Times New Roman" pitchFamily="18" charset="0"/>
                <a:cs typeface="Times New Roman" pitchFamily="18" charset="0"/>
              </a:rPr>
              <a:t>(48)</a:t>
            </a:r>
            <a:r>
              <a:rPr lang="en-US" sz="1800" dirty="0">
                <a:solidFill>
                  <a:srgbClr val="454545"/>
                </a:solidFill>
                <a:latin typeface="Times New Roman" pitchFamily="18" charset="0"/>
                <a:cs typeface="Times New Roman" pitchFamily="18" charset="0"/>
              </a:rPr>
              <a:t> of the respondents selected social factors as most important while shopping;9.4% </a:t>
            </a:r>
            <a:r>
              <a:rPr lang="en-US" sz="1800" b="1" dirty="0">
                <a:solidFill>
                  <a:srgbClr val="454545"/>
                </a:solidFill>
                <a:latin typeface="Times New Roman" pitchFamily="18" charset="0"/>
                <a:cs typeface="Times New Roman" pitchFamily="18" charset="0"/>
              </a:rPr>
              <a:t>(15)</a:t>
            </a:r>
            <a:r>
              <a:rPr lang="en-US" sz="1800" dirty="0">
                <a:solidFill>
                  <a:srgbClr val="454545"/>
                </a:solidFill>
                <a:latin typeface="Times New Roman" pitchFamily="18" charset="0"/>
                <a:cs typeface="Times New Roman" pitchFamily="18" charset="0"/>
              </a:rPr>
              <a:t> of the respondents selected none of the above.</a:t>
            </a:r>
          </a:p>
          <a:p>
            <a:pPr lvl="0" algn="just"/>
            <a:r>
              <a:rPr lang="en-US" sz="1800" dirty="0">
                <a:solidFill>
                  <a:srgbClr val="454545"/>
                </a:solidFill>
                <a:latin typeface="Times New Roman" pitchFamily="18" charset="0"/>
                <a:cs typeface="Times New Roman" pitchFamily="18" charset="0"/>
              </a:rPr>
              <a:t>13.8% </a:t>
            </a:r>
            <a:r>
              <a:rPr lang="en-US" sz="1800" b="1" dirty="0">
                <a:solidFill>
                  <a:srgbClr val="454545"/>
                </a:solidFill>
                <a:latin typeface="Times New Roman" pitchFamily="18" charset="0"/>
                <a:cs typeface="Times New Roman" pitchFamily="18" charset="0"/>
              </a:rPr>
              <a:t>(22)</a:t>
            </a:r>
            <a:r>
              <a:rPr lang="en-US" sz="1800" dirty="0">
                <a:solidFill>
                  <a:srgbClr val="454545"/>
                </a:solidFill>
                <a:latin typeface="Times New Roman" pitchFamily="18" charset="0"/>
                <a:cs typeface="Times New Roman" pitchFamily="18" charset="0"/>
              </a:rPr>
              <a:t> of the respondents think that online deliveries are better than offline purchases;36.9% </a:t>
            </a:r>
            <a:r>
              <a:rPr lang="en-US" sz="1800" b="1" dirty="0">
                <a:solidFill>
                  <a:srgbClr val="454545"/>
                </a:solidFill>
                <a:latin typeface="Times New Roman" pitchFamily="18" charset="0"/>
                <a:cs typeface="Times New Roman" pitchFamily="18" charset="0"/>
              </a:rPr>
              <a:t>(59)</a:t>
            </a:r>
            <a:r>
              <a:rPr lang="en-US" sz="1800" dirty="0">
                <a:solidFill>
                  <a:srgbClr val="454545"/>
                </a:solidFill>
                <a:latin typeface="Times New Roman" pitchFamily="18" charset="0"/>
                <a:cs typeface="Times New Roman" pitchFamily="18" charset="0"/>
              </a:rPr>
              <a:t> of the respondents think that online deliveries are not better than offline purchases;49.4% </a:t>
            </a:r>
            <a:r>
              <a:rPr lang="en-US" sz="1800" b="1" dirty="0">
                <a:solidFill>
                  <a:srgbClr val="454545"/>
                </a:solidFill>
                <a:latin typeface="Times New Roman" pitchFamily="18" charset="0"/>
                <a:cs typeface="Times New Roman" pitchFamily="18" charset="0"/>
              </a:rPr>
              <a:t>(79)</a:t>
            </a:r>
            <a:r>
              <a:rPr lang="en-US" sz="1800" dirty="0">
                <a:solidFill>
                  <a:srgbClr val="454545"/>
                </a:solidFill>
                <a:latin typeface="Times New Roman" pitchFamily="18" charset="0"/>
                <a:cs typeface="Times New Roman" pitchFamily="18" charset="0"/>
              </a:rPr>
              <a:t>of the respondents think that online deliveries maybe better than offline purchases.</a:t>
            </a:r>
          </a:p>
          <a:p>
            <a:pPr lvl="0" algn="just"/>
            <a:r>
              <a:rPr lang="en-US" sz="1800" dirty="0">
                <a:solidFill>
                  <a:srgbClr val="454545"/>
                </a:solidFill>
                <a:latin typeface="Times New Roman" pitchFamily="18" charset="0"/>
                <a:cs typeface="Times New Roman" pitchFamily="18" charset="0"/>
              </a:rPr>
              <a:t>73.8% </a:t>
            </a:r>
            <a:r>
              <a:rPr lang="en-US" sz="1800" b="1" dirty="0">
                <a:solidFill>
                  <a:srgbClr val="454545"/>
                </a:solidFill>
                <a:latin typeface="Times New Roman" pitchFamily="18" charset="0"/>
                <a:cs typeface="Times New Roman" pitchFamily="18" charset="0"/>
              </a:rPr>
              <a:t>(118)</a:t>
            </a:r>
            <a:r>
              <a:rPr lang="en-US" sz="1800" dirty="0">
                <a:solidFill>
                  <a:srgbClr val="454545"/>
                </a:solidFill>
                <a:latin typeface="Times New Roman" pitchFamily="18" charset="0"/>
                <a:cs typeface="Times New Roman" pitchFamily="18" charset="0"/>
              </a:rPr>
              <a:t> of the respondents selected quality as a basis to trust a particular brand;43.8% </a:t>
            </a:r>
            <a:r>
              <a:rPr lang="en-US" sz="1800" b="1" dirty="0">
                <a:solidFill>
                  <a:srgbClr val="454545"/>
                </a:solidFill>
                <a:latin typeface="Times New Roman" pitchFamily="18" charset="0"/>
                <a:cs typeface="Times New Roman" pitchFamily="18" charset="0"/>
              </a:rPr>
              <a:t>(70)</a:t>
            </a:r>
            <a:r>
              <a:rPr lang="en-US" sz="1800" dirty="0">
                <a:solidFill>
                  <a:srgbClr val="454545"/>
                </a:solidFill>
                <a:latin typeface="Times New Roman" pitchFamily="18" charset="0"/>
                <a:cs typeface="Times New Roman" pitchFamily="18" charset="0"/>
              </a:rPr>
              <a:t> of the respondents selected offers and coupons as a basis to trust a particular brand.;30% </a:t>
            </a:r>
            <a:r>
              <a:rPr lang="en-US" sz="1800" b="1" dirty="0">
                <a:solidFill>
                  <a:srgbClr val="454545"/>
                </a:solidFill>
                <a:latin typeface="Times New Roman" pitchFamily="18" charset="0"/>
                <a:cs typeface="Times New Roman" pitchFamily="18" charset="0"/>
              </a:rPr>
              <a:t>(48)</a:t>
            </a:r>
            <a:r>
              <a:rPr lang="en-US" sz="1800" dirty="0">
                <a:solidFill>
                  <a:srgbClr val="454545"/>
                </a:solidFill>
                <a:latin typeface="Times New Roman" pitchFamily="18" charset="0"/>
                <a:cs typeface="Times New Roman" pitchFamily="18" charset="0"/>
              </a:rPr>
              <a:t> of the respondents selected memberships as a basis to trust a particular brand;21.9% </a:t>
            </a:r>
            <a:r>
              <a:rPr lang="en-US" sz="1800" b="1" dirty="0">
                <a:solidFill>
                  <a:srgbClr val="454545"/>
                </a:solidFill>
                <a:latin typeface="Times New Roman" pitchFamily="18" charset="0"/>
                <a:cs typeface="Times New Roman" pitchFamily="18" charset="0"/>
              </a:rPr>
              <a:t>(35)</a:t>
            </a:r>
            <a:r>
              <a:rPr lang="en-US" sz="1800" dirty="0">
                <a:solidFill>
                  <a:srgbClr val="454545"/>
                </a:solidFill>
                <a:latin typeface="Times New Roman" pitchFamily="18" charset="0"/>
                <a:cs typeface="Times New Roman" pitchFamily="18" charset="0"/>
              </a:rPr>
              <a:t> of the respondents selected celebrity endorsement as a basis to trust a particular brand;15.6% </a:t>
            </a:r>
            <a:r>
              <a:rPr lang="en-US" sz="1800" b="1" dirty="0">
                <a:solidFill>
                  <a:srgbClr val="454545"/>
                </a:solidFill>
                <a:latin typeface="Times New Roman" pitchFamily="18" charset="0"/>
                <a:cs typeface="Times New Roman" pitchFamily="18" charset="0"/>
              </a:rPr>
              <a:t>(25)</a:t>
            </a:r>
            <a:r>
              <a:rPr lang="en-US" sz="1800" dirty="0">
                <a:solidFill>
                  <a:srgbClr val="454545"/>
                </a:solidFill>
                <a:latin typeface="Times New Roman" pitchFamily="18" charset="0"/>
                <a:cs typeface="Times New Roman" pitchFamily="18" charset="0"/>
              </a:rPr>
              <a:t> of the respondents selected all the above.</a:t>
            </a:r>
          </a:p>
          <a:p>
            <a:pPr lvl="0" algn="just"/>
            <a:r>
              <a:rPr lang="en-US" sz="1800" b="1" dirty="0">
                <a:latin typeface="Times New Roman" pitchFamily="18" charset="0"/>
                <a:cs typeface="Times New Roman" pitchFamily="18" charset="0"/>
              </a:rPr>
              <a:t>22.5% (36) of the respondents were a part of hand-me-down sales;77.5% (124)of the respondents were not a part of hand-me-down sales.</a:t>
            </a:r>
          </a:p>
          <a:p>
            <a:endParaRPr lang="en-US" sz="1800" dirty="0">
              <a:latin typeface="Times New Roman" pitchFamily="18" charset="0"/>
              <a:cs typeface="Times New Roman" pitchFamily="18" charset="0"/>
            </a:endParaRPr>
          </a:p>
          <a:p>
            <a:endParaRPr lang="en-US" sz="1800" dirty="0"/>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a:normAutofit lnSpcReduction="10000"/>
          </a:bodyPr>
          <a:lstStyle/>
          <a:p>
            <a:pPr lvl="0" algn="just"/>
            <a:r>
              <a:rPr lang="en-US" sz="1700" dirty="0">
                <a:solidFill>
                  <a:srgbClr val="454545"/>
                </a:solidFill>
                <a:latin typeface="Times New Roman" pitchFamily="18" charset="0"/>
                <a:cs typeface="Times New Roman" pitchFamily="18" charset="0"/>
              </a:rPr>
              <a:t>31.9% </a:t>
            </a:r>
            <a:r>
              <a:rPr lang="en-US" sz="1700" b="1" dirty="0">
                <a:solidFill>
                  <a:srgbClr val="454545"/>
                </a:solidFill>
                <a:latin typeface="Times New Roman" pitchFamily="18" charset="0"/>
                <a:cs typeface="Times New Roman" pitchFamily="18" charset="0"/>
              </a:rPr>
              <a:t>(51)</a:t>
            </a:r>
            <a:r>
              <a:rPr lang="en-US" sz="1700" dirty="0">
                <a:solidFill>
                  <a:srgbClr val="454545"/>
                </a:solidFill>
                <a:latin typeface="Times New Roman" pitchFamily="18" charset="0"/>
                <a:cs typeface="Times New Roman" pitchFamily="18" charset="0"/>
              </a:rPr>
              <a:t> of the respondents selected electronics as the preferable option in second hand buying.;48.1% </a:t>
            </a:r>
            <a:r>
              <a:rPr lang="en-US" sz="1700" b="1" dirty="0">
                <a:solidFill>
                  <a:srgbClr val="454545"/>
                </a:solidFill>
                <a:latin typeface="Times New Roman" pitchFamily="18" charset="0"/>
                <a:cs typeface="Times New Roman" pitchFamily="18" charset="0"/>
              </a:rPr>
              <a:t>(77)</a:t>
            </a:r>
            <a:r>
              <a:rPr lang="en-US" sz="1700" dirty="0">
                <a:solidFill>
                  <a:srgbClr val="454545"/>
                </a:solidFill>
                <a:latin typeface="Times New Roman" pitchFamily="18" charset="0"/>
                <a:cs typeface="Times New Roman" pitchFamily="18" charset="0"/>
              </a:rPr>
              <a:t> of the respondents selected automobiles as the preferable option in second hand buying;25% </a:t>
            </a:r>
            <a:r>
              <a:rPr lang="en-US" sz="1700" b="1" dirty="0">
                <a:solidFill>
                  <a:srgbClr val="454545"/>
                </a:solidFill>
                <a:latin typeface="Times New Roman" pitchFamily="18" charset="0"/>
                <a:cs typeface="Times New Roman" pitchFamily="18" charset="0"/>
              </a:rPr>
              <a:t>(40)</a:t>
            </a:r>
            <a:r>
              <a:rPr lang="en-US" sz="1700" dirty="0">
                <a:solidFill>
                  <a:srgbClr val="454545"/>
                </a:solidFill>
                <a:latin typeface="Times New Roman" pitchFamily="18" charset="0"/>
                <a:cs typeface="Times New Roman" pitchFamily="18" charset="0"/>
              </a:rPr>
              <a:t> of the respondents selected travel essential as the preferable option in second hand buying;31.3% </a:t>
            </a:r>
            <a:r>
              <a:rPr lang="en-US" sz="1700" b="1" dirty="0">
                <a:solidFill>
                  <a:srgbClr val="454545"/>
                </a:solidFill>
                <a:latin typeface="Times New Roman" pitchFamily="18" charset="0"/>
                <a:cs typeface="Times New Roman" pitchFamily="18" charset="0"/>
              </a:rPr>
              <a:t>(50)</a:t>
            </a:r>
            <a:r>
              <a:rPr lang="en-US" sz="1700" dirty="0">
                <a:solidFill>
                  <a:srgbClr val="454545"/>
                </a:solidFill>
                <a:latin typeface="Times New Roman" pitchFamily="18" charset="0"/>
                <a:cs typeface="Times New Roman" pitchFamily="18" charset="0"/>
              </a:rPr>
              <a:t> of the respondents selected home essential as the preferable option in second hand buying;48.8% </a:t>
            </a:r>
            <a:r>
              <a:rPr lang="en-US" sz="1700" b="1" dirty="0">
                <a:solidFill>
                  <a:srgbClr val="454545"/>
                </a:solidFill>
                <a:latin typeface="Times New Roman" pitchFamily="18" charset="0"/>
                <a:cs typeface="Times New Roman" pitchFamily="18" charset="0"/>
              </a:rPr>
              <a:t>(78)</a:t>
            </a:r>
            <a:r>
              <a:rPr lang="en-US" sz="1700" dirty="0">
                <a:solidFill>
                  <a:srgbClr val="454545"/>
                </a:solidFill>
                <a:latin typeface="Times New Roman" pitchFamily="18" charset="0"/>
                <a:cs typeface="Times New Roman" pitchFamily="18" charset="0"/>
              </a:rPr>
              <a:t> of the respondents selected other as the preferable option in second hand buying.</a:t>
            </a:r>
          </a:p>
          <a:p>
            <a:pPr lvl="0" algn="just"/>
            <a:r>
              <a:rPr lang="en-US" sz="1700" b="1" dirty="0">
                <a:latin typeface="Times New Roman" pitchFamily="18" charset="0"/>
                <a:cs typeface="Times New Roman" pitchFamily="18" charset="0"/>
              </a:rPr>
              <a:t>8.1% (13) of the respondents get influenced by the sales representatives;34.4% (55) of the respondents depend on the demo given by the sales representatives;41.3% (66) of the representatives are mentally prepared;16.3% (26) of the respondents cannot answer to the question.</a:t>
            </a:r>
          </a:p>
          <a:p>
            <a:pPr lvl="0" algn="just"/>
            <a:r>
              <a:rPr lang="en-US" sz="1700" dirty="0">
                <a:solidFill>
                  <a:srgbClr val="454545"/>
                </a:solidFill>
                <a:latin typeface="Times New Roman" pitchFamily="18" charset="0"/>
                <a:cs typeface="Times New Roman" pitchFamily="18" charset="0"/>
              </a:rPr>
              <a:t>34% </a:t>
            </a:r>
            <a:r>
              <a:rPr lang="en-US" sz="1700" b="1" dirty="0">
                <a:solidFill>
                  <a:srgbClr val="454545"/>
                </a:solidFill>
                <a:latin typeface="Times New Roman" pitchFamily="18" charset="0"/>
                <a:cs typeface="Times New Roman" pitchFamily="18" charset="0"/>
              </a:rPr>
              <a:t>(54)</a:t>
            </a:r>
            <a:r>
              <a:rPr lang="en-US" sz="1700" dirty="0">
                <a:solidFill>
                  <a:srgbClr val="454545"/>
                </a:solidFill>
                <a:latin typeface="Times New Roman" pitchFamily="18" charset="0"/>
                <a:cs typeface="Times New Roman" pitchFamily="18" charset="0"/>
              </a:rPr>
              <a:t> of the respondents stop using services from a particular brand as it has less variety of products; 26% </a:t>
            </a:r>
            <a:r>
              <a:rPr lang="en-US" sz="1700" b="1" dirty="0">
                <a:solidFill>
                  <a:srgbClr val="454545"/>
                </a:solidFill>
                <a:latin typeface="Times New Roman" pitchFamily="18" charset="0"/>
                <a:cs typeface="Times New Roman" pitchFamily="18" charset="0"/>
              </a:rPr>
              <a:t>(41)</a:t>
            </a:r>
            <a:r>
              <a:rPr lang="en-US" sz="1700" dirty="0">
                <a:solidFill>
                  <a:srgbClr val="454545"/>
                </a:solidFill>
                <a:latin typeface="Times New Roman" pitchFamily="18" charset="0"/>
                <a:cs typeface="Times New Roman" pitchFamily="18" charset="0"/>
              </a:rPr>
              <a:t> of the respondents stop using services from a particular brand as it has unreasonable prices and service fee ;22% </a:t>
            </a:r>
            <a:r>
              <a:rPr lang="en-US" sz="1700" b="1" dirty="0">
                <a:solidFill>
                  <a:srgbClr val="454545"/>
                </a:solidFill>
                <a:latin typeface="Times New Roman" pitchFamily="18" charset="0"/>
                <a:cs typeface="Times New Roman" pitchFamily="18" charset="0"/>
              </a:rPr>
              <a:t>(36)</a:t>
            </a:r>
            <a:r>
              <a:rPr lang="en-US" sz="1700" dirty="0">
                <a:solidFill>
                  <a:srgbClr val="454545"/>
                </a:solidFill>
                <a:latin typeface="Times New Roman" pitchFamily="18" charset="0"/>
                <a:cs typeface="Times New Roman" pitchFamily="18" charset="0"/>
              </a:rPr>
              <a:t> of the respondents stop using services from a particular brand as they are not satisfied with shops service;7% </a:t>
            </a:r>
            <a:r>
              <a:rPr lang="en-US" sz="1700" b="1" dirty="0">
                <a:solidFill>
                  <a:srgbClr val="454545"/>
                </a:solidFill>
                <a:latin typeface="Times New Roman" pitchFamily="18" charset="0"/>
                <a:cs typeface="Times New Roman" pitchFamily="18" charset="0"/>
              </a:rPr>
              <a:t>(12)</a:t>
            </a:r>
            <a:r>
              <a:rPr lang="en-US" sz="1700" dirty="0">
                <a:solidFill>
                  <a:srgbClr val="454545"/>
                </a:solidFill>
                <a:latin typeface="Times New Roman" pitchFamily="18" charset="0"/>
                <a:cs typeface="Times New Roman" pitchFamily="18" charset="0"/>
              </a:rPr>
              <a:t> of the respondents stop using services from a particular brand as they are not satisfied with the staff; 6% </a:t>
            </a:r>
            <a:r>
              <a:rPr lang="en-US" sz="1700" b="1" dirty="0">
                <a:solidFill>
                  <a:srgbClr val="454545"/>
                </a:solidFill>
                <a:latin typeface="Times New Roman" pitchFamily="18" charset="0"/>
                <a:cs typeface="Times New Roman" pitchFamily="18" charset="0"/>
              </a:rPr>
              <a:t>(9)</a:t>
            </a:r>
            <a:r>
              <a:rPr lang="en-US" sz="1700" dirty="0">
                <a:solidFill>
                  <a:srgbClr val="454545"/>
                </a:solidFill>
                <a:latin typeface="Times New Roman" pitchFamily="18" charset="0"/>
                <a:cs typeface="Times New Roman" pitchFamily="18" charset="0"/>
              </a:rPr>
              <a:t> of the respondents stop using services from a particular brand as they are not convenient with the shops location; 5% </a:t>
            </a:r>
            <a:r>
              <a:rPr lang="en-US" sz="1700" b="1" dirty="0">
                <a:solidFill>
                  <a:srgbClr val="454545"/>
                </a:solidFill>
                <a:latin typeface="Times New Roman" pitchFamily="18" charset="0"/>
                <a:cs typeface="Times New Roman" pitchFamily="18" charset="0"/>
              </a:rPr>
              <a:t>(8)</a:t>
            </a:r>
            <a:r>
              <a:rPr lang="en-US" sz="1700" dirty="0">
                <a:solidFill>
                  <a:srgbClr val="454545"/>
                </a:solidFill>
                <a:latin typeface="Times New Roman" pitchFamily="18" charset="0"/>
                <a:cs typeface="Times New Roman" pitchFamily="18" charset="0"/>
              </a:rPr>
              <a:t> of the respondents stop using services from a particular brand as they are not convenient with the parking lot.</a:t>
            </a:r>
          </a:p>
          <a:p>
            <a:pPr lvl="0" algn="just"/>
            <a:r>
              <a:rPr lang="en-US" sz="1700" dirty="0">
                <a:solidFill>
                  <a:srgbClr val="454545"/>
                </a:solidFill>
                <a:latin typeface="Times New Roman" pitchFamily="18" charset="0"/>
                <a:cs typeface="Times New Roman" pitchFamily="18" charset="0"/>
              </a:rPr>
              <a:t>13.1% </a:t>
            </a:r>
            <a:r>
              <a:rPr lang="en-US" sz="1700" b="1" dirty="0">
                <a:solidFill>
                  <a:srgbClr val="454545"/>
                </a:solidFill>
                <a:latin typeface="Times New Roman" pitchFamily="18" charset="0"/>
                <a:cs typeface="Times New Roman" pitchFamily="18" charset="0"/>
              </a:rPr>
              <a:t>(21) </a:t>
            </a:r>
            <a:r>
              <a:rPr lang="en-US" sz="1700" dirty="0">
                <a:solidFill>
                  <a:srgbClr val="454545"/>
                </a:solidFill>
                <a:latin typeface="Times New Roman" pitchFamily="18" charset="0"/>
                <a:cs typeface="Times New Roman" pitchFamily="18" charset="0"/>
              </a:rPr>
              <a:t>of the respondents prefer price while shifting from one brand to another brand;68.8% </a:t>
            </a:r>
            <a:r>
              <a:rPr lang="en-US" sz="1700" b="1" dirty="0">
                <a:solidFill>
                  <a:srgbClr val="454545"/>
                </a:solidFill>
                <a:latin typeface="Times New Roman" pitchFamily="18" charset="0"/>
                <a:cs typeface="Times New Roman" pitchFamily="18" charset="0"/>
              </a:rPr>
              <a:t>(110)</a:t>
            </a:r>
            <a:r>
              <a:rPr lang="en-US" sz="1700" dirty="0">
                <a:solidFill>
                  <a:srgbClr val="454545"/>
                </a:solidFill>
                <a:latin typeface="Times New Roman" pitchFamily="18" charset="0"/>
                <a:cs typeface="Times New Roman" pitchFamily="18" charset="0"/>
              </a:rPr>
              <a:t> of the respondents prefer quality while shifting from one brand to another brand;1.9% </a:t>
            </a:r>
            <a:r>
              <a:rPr lang="en-US" sz="1700" b="1" dirty="0">
                <a:solidFill>
                  <a:srgbClr val="454545"/>
                </a:solidFill>
                <a:latin typeface="Times New Roman" pitchFamily="18" charset="0"/>
                <a:cs typeface="Times New Roman" pitchFamily="18" charset="0"/>
              </a:rPr>
              <a:t>(3)</a:t>
            </a:r>
            <a:r>
              <a:rPr lang="en-US" sz="1700" dirty="0">
                <a:solidFill>
                  <a:srgbClr val="454545"/>
                </a:solidFill>
                <a:latin typeface="Times New Roman" pitchFamily="18" charset="0"/>
                <a:cs typeface="Times New Roman" pitchFamily="18" charset="0"/>
              </a:rPr>
              <a:t> of the respondents prefer promotion while shifting from one brand to another brand;7.5% </a:t>
            </a:r>
            <a:r>
              <a:rPr lang="en-US" sz="1700" b="1" dirty="0">
                <a:solidFill>
                  <a:srgbClr val="454545"/>
                </a:solidFill>
                <a:latin typeface="Times New Roman" pitchFamily="18" charset="0"/>
                <a:cs typeface="Times New Roman" pitchFamily="18" charset="0"/>
              </a:rPr>
              <a:t>(12)</a:t>
            </a:r>
            <a:r>
              <a:rPr lang="en-US" sz="1700" dirty="0">
                <a:solidFill>
                  <a:srgbClr val="454545"/>
                </a:solidFill>
                <a:latin typeface="Times New Roman" pitchFamily="18" charset="0"/>
                <a:cs typeface="Times New Roman" pitchFamily="18" charset="0"/>
              </a:rPr>
              <a:t> of the respondents prefer environmental friendly option  while shifting from one brand to another brand;8.8% </a:t>
            </a:r>
            <a:r>
              <a:rPr lang="en-US" sz="1700" b="1" dirty="0">
                <a:solidFill>
                  <a:srgbClr val="454545"/>
                </a:solidFill>
                <a:latin typeface="Times New Roman" pitchFamily="18" charset="0"/>
                <a:cs typeface="Times New Roman" pitchFamily="18" charset="0"/>
              </a:rPr>
              <a:t>(14)</a:t>
            </a:r>
            <a:r>
              <a:rPr lang="en-US" sz="1700" dirty="0">
                <a:solidFill>
                  <a:srgbClr val="454545"/>
                </a:solidFill>
                <a:latin typeface="Times New Roman" pitchFamily="18" charset="0"/>
                <a:cs typeface="Times New Roman" pitchFamily="18" charset="0"/>
              </a:rPr>
              <a:t> of the respondents prefer interest in the new product as a option while shifting from one brand to another brand.</a:t>
            </a:r>
          </a:p>
          <a:p>
            <a:pPr lvl="0" algn="just"/>
            <a:r>
              <a:rPr lang="en-US" sz="1700" dirty="0">
                <a:solidFill>
                  <a:srgbClr val="454545"/>
                </a:solidFill>
                <a:latin typeface="Times New Roman" pitchFamily="18" charset="0"/>
                <a:cs typeface="Times New Roman" pitchFamily="18" charset="0"/>
              </a:rPr>
              <a:t>84.9% </a:t>
            </a:r>
            <a:r>
              <a:rPr lang="en-US" sz="1700" b="1" dirty="0">
                <a:solidFill>
                  <a:srgbClr val="454545"/>
                </a:solidFill>
                <a:latin typeface="Times New Roman" pitchFamily="18" charset="0"/>
                <a:cs typeface="Times New Roman" pitchFamily="18" charset="0"/>
              </a:rPr>
              <a:t>(143) </a:t>
            </a:r>
            <a:r>
              <a:rPr lang="en-US" sz="1700" dirty="0">
                <a:solidFill>
                  <a:srgbClr val="454545"/>
                </a:solidFill>
                <a:latin typeface="Times New Roman" pitchFamily="18" charset="0"/>
                <a:cs typeface="Times New Roman" pitchFamily="18" charset="0"/>
              </a:rPr>
              <a:t>of the respondents buy eco-friendly products;10.6% </a:t>
            </a:r>
            <a:r>
              <a:rPr lang="en-US" sz="1700" b="1" dirty="0">
                <a:solidFill>
                  <a:srgbClr val="454545"/>
                </a:solidFill>
                <a:latin typeface="Times New Roman" pitchFamily="18" charset="0"/>
                <a:cs typeface="Times New Roman" pitchFamily="18" charset="0"/>
              </a:rPr>
              <a:t>(17)</a:t>
            </a:r>
            <a:r>
              <a:rPr lang="en-US" sz="1700" dirty="0">
                <a:solidFill>
                  <a:srgbClr val="454545"/>
                </a:solidFill>
                <a:latin typeface="Times New Roman" pitchFamily="18" charset="0"/>
                <a:cs typeface="Times New Roman" pitchFamily="18" charset="0"/>
              </a:rPr>
              <a:t> of the respondents do not buy eco-friendly products.</a:t>
            </a:r>
          </a:p>
          <a:p>
            <a:pPr marL="0" lvl="0" indent="0" algn="just">
              <a:buNone/>
            </a:pPr>
            <a:endParaRPr lang="en-US" sz="1800" dirty="0">
              <a:solidFill>
                <a:srgbClr val="454545"/>
              </a:solidFill>
              <a:latin typeface="Times New Roman" pitchFamily="18" charset="0"/>
              <a:cs typeface="Times New Roman" pitchFamily="18" charset="0"/>
            </a:endParaRPr>
          </a:p>
          <a:p>
            <a:endParaRPr lang="en-US" sz="1800" dirty="0"/>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rmAutofit/>
          </a:bodyPr>
          <a:lstStyle/>
          <a:p>
            <a:pPr lvl="0"/>
            <a:r>
              <a:rPr lang="en-US" sz="1800" b="1" dirty="0">
                <a:latin typeface="Times New Roman" pitchFamily="18" charset="0"/>
                <a:cs typeface="Times New Roman" pitchFamily="18" charset="0"/>
              </a:rPr>
              <a:t>33.8% (54) of the respondents buy eco-friendly products to enhance the quality of life; 6.9% (11) of the respondents buy eco-friendly products as it leads to potential increase of product value;13.8% (22)of the respondents eco-friendly products as it gives high level of satisfaction;36.3% (58) of the respondents feel that as a responsible citizen, it’s their duty to protect the environment; 9.4% (15)of the respondents do not buy eco-friendly product.</a:t>
            </a:r>
          </a:p>
          <a:p>
            <a:pPr lvl="0"/>
            <a:r>
              <a:rPr lang="en-US" sz="1800" dirty="0">
                <a:solidFill>
                  <a:srgbClr val="454545"/>
                </a:solidFill>
                <a:latin typeface="Times New Roman" pitchFamily="18" charset="0"/>
                <a:cs typeface="Times New Roman" pitchFamily="18" charset="0"/>
              </a:rPr>
              <a:t>79.4% (</a:t>
            </a:r>
            <a:r>
              <a:rPr lang="en-US" sz="1800" b="1" dirty="0">
                <a:solidFill>
                  <a:srgbClr val="454545"/>
                </a:solidFill>
                <a:latin typeface="Times New Roman" pitchFamily="18" charset="0"/>
                <a:cs typeface="Times New Roman" pitchFamily="18" charset="0"/>
              </a:rPr>
              <a:t>127</a:t>
            </a:r>
            <a:r>
              <a:rPr lang="en-US" sz="1800" dirty="0">
                <a:solidFill>
                  <a:srgbClr val="454545"/>
                </a:solidFill>
                <a:latin typeface="Times New Roman" pitchFamily="18" charset="0"/>
                <a:cs typeface="Times New Roman" pitchFamily="18" charset="0"/>
              </a:rPr>
              <a:t>) of the respondents always share their experience; 20.6% (</a:t>
            </a:r>
            <a:r>
              <a:rPr lang="en-US" sz="1800" b="1" dirty="0">
                <a:solidFill>
                  <a:srgbClr val="454545"/>
                </a:solidFill>
                <a:latin typeface="Times New Roman" pitchFamily="18" charset="0"/>
                <a:cs typeface="Times New Roman" pitchFamily="18" charset="0"/>
              </a:rPr>
              <a:t>33</a:t>
            </a:r>
            <a:r>
              <a:rPr lang="en-US" sz="1800" dirty="0">
                <a:solidFill>
                  <a:srgbClr val="454545"/>
                </a:solidFill>
                <a:latin typeface="Times New Roman" pitchFamily="18" charset="0"/>
                <a:cs typeface="Times New Roman" pitchFamily="18" charset="0"/>
              </a:rPr>
              <a:t>) of the respondents leave it to others to find out what’s best for them.</a:t>
            </a:r>
          </a:p>
          <a:p>
            <a:pPr lvl="0"/>
            <a:r>
              <a:rPr lang="en-US" sz="1800" b="1" dirty="0">
                <a:solidFill>
                  <a:srgbClr val="454545"/>
                </a:solidFill>
                <a:latin typeface="Times New Roman" pitchFamily="18" charset="0"/>
                <a:cs typeface="Times New Roman" pitchFamily="18" charset="0"/>
              </a:rPr>
              <a:t>Most of the respondents Strongly agreed that</a:t>
            </a:r>
            <a:endParaRPr lang="en-US" sz="1800" dirty="0">
              <a:solidFill>
                <a:srgbClr val="454545"/>
              </a:solidFill>
              <a:latin typeface="Times New Roman" pitchFamily="18" charset="0"/>
              <a:cs typeface="Times New Roman" pitchFamily="18" charset="0"/>
            </a:endParaRPr>
          </a:p>
          <a:p>
            <a:pPr>
              <a:buNone/>
            </a:pPr>
            <a:r>
              <a:rPr lang="en-US" sz="1800" dirty="0">
                <a:solidFill>
                  <a:srgbClr val="454545"/>
                </a:solidFill>
                <a:latin typeface="Times New Roman" pitchFamily="18" charset="0"/>
                <a:cs typeface="Times New Roman" pitchFamily="18" charset="0"/>
              </a:rPr>
              <a:t>1. They will try to buy things even if it goes out of budget as it ensures better quality and   has celebrity influence (mean=3.16)</a:t>
            </a:r>
          </a:p>
          <a:p>
            <a:pPr>
              <a:buNone/>
            </a:pPr>
            <a:r>
              <a:rPr lang="en-US" sz="1800" dirty="0">
                <a:solidFill>
                  <a:srgbClr val="454545"/>
                </a:solidFill>
                <a:latin typeface="Times New Roman" pitchFamily="18" charset="0"/>
                <a:cs typeface="Times New Roman" pitchFamily="18" charset="0"/>
              </a:rPr>
              <a:t>2. Stock clearance and exchange offers are beneficial for the customers (mean=3.12)</a:t>
            </a:r>
          </a:p>
          <a:p>
            <a:pPr>
              <a:buNone/>
            </a:pPr>
            <a:r>
              <a:rPr lang="en-US" sz="1800" dirty="0">
                <a:solidFill>
                  <a:srgbClr val="454545"/>
                </a:solidFill>
                <a:latin typeface="Times New Roman" pitchFamily="18" charset="0"/>
                <a:cs typeface="Times New Roman" pitchFamily="18" charset="0"/>
              </a:rPr>
              <a:t>3. Warranty of the goods influences your buying decision (mean=3.02)</a:t>
            </a:r>
          </a:p>
          <a:p>
            <a:pPr lvl="0"/>
            <a:r>
              <a:rPr lang="en-US" sz="1800" b="1" dirty="0">
                <a:solidFill>
                  <a:srgbClr val="454545"/>
                </a:solidFill>
                <a:latin typeface="Times New Roman" pitchFamily="18" charset="0"/>
                <a:cs typeface="Times New Roman" pitchFamily="18" charset="0"/>
              </a:rPr>
              <a:t>Most of the respondents agreed that</a:t>
            </a:r>
            <a:endParaRPr lang="en-US" sz="1800" dirty="0">
              <a:solidFill>
                <a:srgbClr val="454545"/>
              </a:solidFill>
              <a:latin typeface="Times New Roman" pitchFamily="18" charset="0"/>
              <a:cs typeface="Times New Roman" pitchFamily="18" charset="0"/>
            </a:endParaRPr>
          </a:p>
          <a:p>
            <a:pPr>
              <a:buNone/>
            </a:pPr>
            <a:r>
              <a:rPr lang="en-US" sz="1800" dirty="0">
                <a:solidFill>
                  <a:srgbClr val="454545"/>
                </a:solidFill>
                <a:latin typeface="Times New Roman" pitchFamily="18" charset="0"/>
                <a:cs typeface="Times New Roman" pitchFamily="18" charset="0"/>
              </a:rPr>
              <a:t>1. Going to shopping malls adds to your status (mean=2.98)</a:t>
            </a:r>
          </a:p>
          <a:p>
            <a:pPr>
              <a:buNone/>
            </a:pPr>
            <a:r>
              <a:rPr lang="en-US" sz="1800" dirty="0">
                <a:solidFill>
                  <a:srgbClr val="454545"/>
                </a:solidFill>
                <a:latin typeface="Times New Roman" pitchFamily="18" charset="0"/>
                <a:cs typeface="Times New Roman" pitchFamily="18" charset="0"/>
              </a:rPr>
              <a:t>2. Brand name influences purchase decisions (mean=2.96)</a:t>
            </a:r>
          </a:p>
          <a:p>
            <a:pPr lvl="0"/>
            <a:r>
              <a:rPr lang="en-US" sz="1800" b="1" dirty="0">
                <a:solidFill>
                  <a:srgbClr val="454545"/>
                </a:solidFill>
                <a:latin typeface="Times New Roman" pitchFamily="18" charset="0"/>
                <a:cs typeface="Times New Roman" pitchFamily="18" charset="0"/>
              </a:rPr>
              <a:t>Most of the respondents disagree and Strongly disagree that</a:t>
            </a:r>
            <a:endParaRPr lang="en-US" sz="1800" dirty="0">
              <a:solidFill>
                <a:srgbClr val="454545"/>
              </a:solidFill>
              <a:latin typeface="Times New Roman" pitchFamily="18" charset="0"/>
              <a:cs typeface="Times New Roman" pitchFamily="18" charset="0"/>
            </a:endParaRPr>
          </a:p>
          <a:p>
            <a:pPr>
              <a:buNone/>
            </a:pPr>
            <a:r>
              <a:rPr lang="en-US" sz="1800" dirty="0">
                <a:solidFill>
                  <a:srgbClr val="454545"/>
                </a:solidFill>
                <a:latin typeface="Times New Roman" pitchFamily="18" charset="0"/>
                <a:cs typeface="Times New Roman" pitchFamily="18" charset="0"/>
              </a:rPr>
              <a:t>1. Celebrities influence purchase decision of a product (mean=2.87)</a:t>
            </a:r>
          </a:p>
          <a:p>
            <a:pPr>
              <a:buNone/>
            </a:pPr>
            <a:r>
              <a:rPr lang="en-US" sz="1800" dirty="0">
                <a:solidFill>
                  <a:srgbClr val="454545"/>
                </a:solidFill>
                <a:latin typeface="Times New Roman" pitchFamily="18" charset="0"/>
                <a:cs typeface="Times New Roman" pitchFamily="18" charset="0"/>
              </a:rPr>
              <a:t>2. Products are expensive more worthy than low cost products (mean=2.76)</a:t>
            </a: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a:bodyPr>
          <a:lstStyle/>
          <a:p>
            <a:pPr>
              <a:buNone/>
            </a:pPr>
            <a:r>
              <a:rPr lang="en-US" sz="1800" b="1" u="sng" dirty="0">
                <a:latin typeface="Times New Roman" pitchFamily="18" charset="0"/>
                <a:cs typeface="Times New Roman" pitchFamily="18" charset="0"/>
              </a:rPr>
              <a:t>CHI-SQUARE RESULTS :</a:t>
            </a:r>
            <a:endParaRPr lang="en-US" sz="1800" b="1"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There is 21.7% association between gender of people and the categories they shop most often. </a:t>
            </a:r>
          </a:p>
          <a:p>
            <a:pPr lvl="0"/>
            <a:r>
              <a:rPr lang="en-US" sz="1800" dirty="0">
                <a:latin typeface="Times New Roman" pitchFamily="18" charset="0"/>
                <a:cs typeface="Times New Roman" pitchFamily="18" charset="0"/>
              </a:rPr>
              <a:t>There is 25.2% association between gender of people and the average time they spend on shopping.</a:t>
            </a:r>
          </a:p>
          <a:p>
            <a:pPr lvl="0"/>
            <a:r>
              <a:rPr lang="en-US" sz="1800" dirty="0">
                <a:latin typeface="Times New Roman" pitchFamily="18" charset="0"/>
                <a:cs typeface="Times New Roman" pitchFamily="18" charset="0"/>
              </a:rPr>
              <a:t>There is no association between gender of people and the mode of shopping they prefer.</a:t>
            </a:r>
          </a:p>
          <a:p>
            <a:pPr lvl="0"/>
            <a:r>
              <a:rPr lang="en-US" sz="1800" dirty="0">
                <a:latin typeface="Times New Roman" pitchFamily="18" charset="0"/>
                <a:cs typeface="Times New Roman" pitchFamily="18" charset="0"/>
              </a:rPr>
              <a:t>There is no association between the categories that consumers shop most often and the influence of a factor like new arrivals while choosing products.</a:t>
            </a:r>
          </a:p>
          <a:p>
            <a:pPr lvl="0"/>
            <a:r>
              <a:rPr lang="en-US" sz="1800" dirty="0">
                <a:latin typeface="Times New Roman" pitchFamily="18" charset="0"/>
                <a:cs typeface="Times New Roman" pitchFamily="18" charset="0"/>
              </a:rPr>
              <a:t>There is 23.1% association between the age of people and the categories they shop most often.</a:t>
            </a:r>
          </a:p>
          <a:p>
            <a:pPr lvl="0"/>
            <a:r>
              <a:rPr lang="en-US" sz="1800" dirty="0">
                <a:latin typeface="Times New Roman" pitchFamily="18" charset="0"/>
                <a:cs typeface="Times New Roman" pitchFamily="18" charset="0"/>
              </a:rPr>
              <a:t>There is no association between the average time spent on shopping and the mode of shopping preferred by consumers.</a:t>
            </a:r>
          </a:p>
          <a:p>
            <a:pPr lvl="0"/>
            <a:r>
              <a:rPr lang="en-US" sz="1800" dirty="0">
                <a:latin typeface="Times New Roman" pitchFamily="18" charset="0"/>
                <a:cs typeface="Times New Roman" pitchFamily="18" charset="0"/>
              </a:rPr>
              <a:t>There  is  no association between age of people and the average time they spend on shopping.</a:t>
            </a:r>
          </a:p>
          <a:p>
            <a:pPr lvl="0"/>
            <a:r>
              <a:rPr lang="en-US" sz="1800" dirty="0">
                <a:latin typeface="Times New Roman" pitchFamily="18" charset="0"/>
                <a:cs typeface="Times New Roman" pitchFamily="18" charset="0"/>
              </a:rPr>
              <a:t>There is  40.7% association between age of people and the influence of brand name on their purchase decisions.</a:t>
            </a:r>
          </a:p>
          <a:p>
            <a:pPr lvl="0"/>
            <a:r>
              <a:rPr lang="en-US" sz="1800" dirty="0">
                <a:latin typeface="Times New Roman" pitchFamily="18" charset="0"/>
                <a:cs typeface="Times New Roman" pitchFamily="18" charset="0"/>
              </a:rPr>
              <a:t>There is 33.7% association between monthly income of  a family and the money they spent on shopping in the past two months .</a:t>
            </a:r>
          </a:p>
          <a:p>
            <a:pPr lvl="0"/>
            <a:r>
              <a:rPr lang="en-US" sz="1800" dirty="0">
                <a:latin typeface="Times New Roman" pitchFamily="18" charset="0"/>
                <a:cs typeface="Times New Roman" pitchFamily="18" charset="0"/>
              </a:rPr>
              <a:t>There is no association between monthly income of a family and the intention that going to shopping malls adds to an individual’s status.</a:t>
            </a:r>
          </a:p>
          <a:p>
            <a:endParaRPr lang="en-US" sz="1800" dirty="0">
              <a:latin typeface="Times New Roman" pitchFamily="18" charset="0"/>
              <a:cs typeface="Times New Roman" pitchFamily="18" charset="0"/>
            </a:endParaRPr>
          </a:p>
        </p:txBody>
      </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7696200" cy="5943600"/>
          </a:xfrm>
          <a:noFill/>
        </p:spPr>
        <p:txBody>
          <a:bodyPr>
            <a:normAutofit/>
          </a:bodyPr>
          <a:lstStyle/>
          <a:p>
            <a:pPr algn="ctr">
              <a:buNone/>
            </a:pPr>
            <a:r>
              <a:rPr lang="en-US" sz="7200" b="1" spc="300" dirty="0">
                <a:ln w="11430" cmpd="sng">
                  <a:solidFill>
                    <a:schemeClr val="tx1">
                      <a:lumMod val="95000"/>
                      <a:lumOff val="5000"/>
                    </a:schemeClr>
                  </a:solidFill>
                  <a:prstDash val="solid"/>
                  <a:miter lim="800000"/>
                </a:ln>
                <a:solidFill>
                  <a:srgbClr val="7030A0"/>
                </a:solidFill>
                <a:effectLst>
                  <a:glow rad="45500">
                    <a:schemeClr val="accent1">
                      <a:satMod val="220000"/>
                      <a:alpha val="35000"/>
                    </a:schemeClr>
                  </a:glow>
                </a:effectLst>
                <a:latin typeface="David" pitchFamily="34" charset="-79"/>
                <a:cs typeface="David" pitchFamily="34" charset="-79"/>
              </a:rPr>
              <a:t>PROJECT </a:t>
            </a:r>
            <a:br>
              <a:rPr lang="en-US" sz="7200" b="1" spc="300" dirty="0">
                <a:ln w="11430" cmpd="sng">
                  <a:solidFill>
                    <a:schemeClr val="tx1">
                      <a:lumMod val="95000"/>
                      <a:lumOff val="5000"/>
                    </a:schemeClr>
                  </a:solidFill>
                  <a:prstDash val="solid"/>
                  <a:miter lim="800000"/>
                </a:ln>
                <a:solidFill>
                  <a:srgbClr val="7030A0"/>
                </a:solidFill>
                <a:effectLst>
                  <a:glow rad="45500">
                    <a:schemeClr val="accent1">
                      <a:satMod val="220000"/>
                      <a:alpha val="35000"/>
                    </a:schemeClr>
                  </a:glow>
                </a:effectLst>
                <a:latin typeface="David" pitchFamily="34" charset="-79"/>
                <a:cs typeface="David" pitchFamily="34" charset="-79"/>
              </a:rPr>
            </a:br>
            <a:r>
              <a:rPr lang="en-US" sz="7200" b="1" spc="300" dirty="0">
                <a:ln w="11430" cmpd="sng">
                  <a:solidFill>
                    <a:schemeClr val="tx1">
                      <a:lumMod val="95000"/>
                      <a:lumOff val="5000"/>
                    </a:schemeClr>
                  </a:solidFill>
                  <a:prstDash val="solid"/>
                  <a:miter lim="800000"/>
                </a:ln>
                <a:solidFill>
                  <a:srgbClr val="7030A0"/>
                </a:solidFill>
                <a:effectLst>
                  <a:glow rad="45500">
                    <a:schemeClr val="accent1">
                      <a:satMod val="220000"/>
                      <a:alpha val="35000"/>
                    </a:schemeClr>
                  </a:glow>
                </a:effectLst>
                <a:latin typeface="David" pitchFamily="34" charset="-79"/>
                <a:cs typeface="David" pitchFamily="34" charset="-79"/>
              </a:rPr>
              <a:t>REPORT</a:t>
            </a:r>
            <a:endParaRPr lang="en-US" sz="7200" dirty="0">
              <a:ln w="11430" cmpd="sng">
                <a:solidFill>
                  <a:schemeClr val="tx1">
                    <a:lumMod val="95000"/>
                    <a:lumOff val="5000"/>
                  </a:schemeClr>
                </a:solidFill>
                <a:prstDash val="solid"/>
                <a:miter lim="800000"/>
              </a:ln>
              <a:solidFill>
                <a:srgbClr val="7030A0"/>
              </a:solidFill>
              <a:latin typeface="David" pitchFamily="34" charset="-79"/>
              <a:cs typeface="David" pitchFamily="34" charset="-79"/>
            </a:endParaRPr>
          </a:p>
        </p:txBody>
      </p:sp>
      <p:pic>
        <p:nvPicPr>
          <p:cNvPr id="4" name="Picture 3" descr="smarttask_3812b538-da10-4bfb-8406-baf1413c09ef_project+report.gif"/>
          <p:cNvPicPr>
            <a:picLocks noChangeAspect="1"/>
          </p:cNvPicPr>
          <p:nvPr/>
        </p:nvPicPr>
        <p:blipFill>
          <a:blip r:embed="rId2" cstate="print"/>
          <a:stretch>
            <a:fillRect/>
          </a:stretch>
        </p:blipFill>
        <p:spPr>
          <a:xfrm>
            <a:off x="1600200" y="2514600"/>
            <a:ext cx="5943600" cy="3657600"/>
          </a:xfrm>
          <a:prstGeom prst="rect">
            <a:avLst/>
          </a:prstGeom>
        </p:spPr>
      </p:pic>
    </p:spTree>
  </p:cSld>
  <p:clrMapOvr>
    <a:masterClrMapping/>
  </p:clrMapOvr>
  <p:transition spd="slow">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85801"/>
          </a:xfrm>
        </p:spPr>
        <p:txBody>
          <a:bodyPr>
            <a:normAutofit fontScale="90000"/>
          </a:bodyPr>
          <a:lstStyle/>
          <a:p>
            <a:pPr algn="ctr"/>
            <a:r>
              <a:rPr lang="en-US" b="1" dirty="0">
                <a:latin typeface="Times New Roman" pitchFamily="18" charset="0"/>
                <a:cs typeface="Times New Roman" pitchFamily="18" charset="0"/>
              </a:rPr>
              <a:t>WHAT IS CONSUMER BEHAVIOUR ?</a:t>
            </a: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838200"/>
            <a:ext cx="7886700" cy="5338763"/>
          </a:xfrm>
        </p:spPr>
        <p:txBody>
          <a:bodyPr>
            <a:normAutofit/>
          </a:bodyPr>
          <a:lstStyle/>
          <a:p>
            <a:pPr algn="just"/>
            <a:r>
              <a:rPr lang="en-US" sz="1700" dirty="0">
                <a:latin typeface="Times New Roman" pitchFamily="18" charset="0"/>
                <a:cs typeface="Times New Roman" pitchFamily="18" charset="0"/>
              </a:rPr>
              <a:t>Consumer behavior is the study of how individual customers, groups or organizations select, buy, use, and dispose ideas, goods and services to satisfy their needs and wants. </a:t>
            </a:r>
          </a:p>
          <a:p>
            <a:pPr algn="just"/>
            <a:r>
              <a:rPr lang="en-US" sz="1700" dirty="0">
                <a:latin typeface="Times New Roman" pitchFamily="18" charset="0"/>
                <a:cs typeface="Times New Roman" pitchFamily="18" charset="0"/>
              </a:rPr>
              <a:t>It refers to the actions of the consumers in the marketplace and the underlying motives for those actions. </a:t>
            </a:r>
          </a:p>
          <a:p>
            <a:pPr algn="just"/>
            <a:r>
              <a:rPr lang="en-US" sz="1700" dirty="0">
                <a:latin typeface="Times New Roman" pitchFamily="18" charset="0"/>
                <a:cs typeface="Times New Roman" pitchFamily="18" charset="0"/>
              </a:rPr>
              <a:t>Consumer’s interest to purchase a product or a service always depends on the willingness to buy and at the same time the ability to pay for that product. </a:t>
            </a:r>
          </a:p>
          <a:p>
            <a:pPr algn="just"/>
            <a:r>
              <a:rPr lang="en-US" sz="1700" dirty="0">
                <a:latin typeface="Times New Roman" pitchFamily="18" charset="0"/>
                <a:cs typeface="Times New Roman" pitchFamily="18" charset="0"/>
              </a:rPr>
              <a:t>Though they are willing to buy and are able to pay, their </a:t>
            </a:r>
            <a:r>
              <a:rPr lang="en-US" sz="1700" u="sng" dirty="0">
                <a:latin typeface="Times New Roman" pitchFamily="18" charset="0"/>
                <a:cs typeface="Times New Roman" pitchFamily="18" charset="0"/>
                <a:hlinkClick r:id="rId2"/>
              </a:rPr>
              <a:t>buying decisions</a:t>
            </a:r>
            <a:r>
              <a:rPr lang="en-US" sz="1700" dirty="0">
                <a:latin typeface="Times New Roman" pitchFamily="18" charset="0"/>
                <a:cs typeface="Times New Roman" pitchFamily="18" charset="0"/>
              </a:rPr>
              <a:t> change because of the influence of various factors such as psychological factors, personal factors, cultural factors, social factors, the influence of family members, economic factors,  social media, etc.</a:t>
            </a:r>
          </a:p>
          <a:p>
            <a:pPr algn="just"/>
            <a:r>
              <a:rPr lang="en-US" sz="1700" dirty="0">
                <a:latin typeface="Times New Roman" pitchFamily="18" charset="0"/>
                <a:cs typeface="Times New Roman" pitchFamily="18" charset="0"/>
              </a:rPr>
              <a:t>Consumer buying behavior always reflects why consumers buy products with interest?</a:t>
            </a:r>
            <a:r>
              <a:rPr lang="en-US" sz="1700" b="1" dirty="0">
                <a:latin typeface="Times New Roman" pitchFamily="18" charset="0"/>
                <a:cs typeface="Times New Roman" pitchFamily="18" charset="0"/>
              </a:rPr>
              <a:t> </a:t>
            </a:r>
            <a:r>
              <a:rPr lang="en-US" sz="1700" dirty="0">
                <a:latin typeface="Times New Roman" pitchFamily="18" charset="0"/>
                <a:cs typeface="Times New Roman" pitchFamily="18" charset="0"/>
              </a:rPr>
              <a:t>What are the factors that influence them? How do they take purchase decisions ? </a:t>
            </a:r>
          </a:p>
          <a:p>
            <a:pPr>
              <a:buNone/>
            </a:pPr>
            <a:endParaRPr lang="en-US" dirty="0"/>
          </a:p>
        </p:txBody>
      </p:sp>
      <p:pic>
        <p:nvPicPr>
          <p:cNvPr id="4" name="Picture 3" descr="A Black Man At The Register Paying A Female Clerk With Cash:  #african #african-american #american #bag #bags #bazaar #bill #black #boutique #buy #buying #card #cartoon #cash #cashier #casual #center #chain #character #charge #chargeback #charged #checkout #clerk #clipart #commerce #consume #consumer #consumerism #contented #credit #customer #darryl #debit #department #discount #draw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328160"/>
            <a:ext cx="2139384" cy="2148840"/>
          </a:xfrm>
          <a:prstGeom prst="rect">
            <a:avLst/>
          </a:prstGeom>
          <a:noFill/>
          <a:ln>
            <a:noFill/>
          </a:ln>
        </p:spPr>
      </p:pic>
      <p:pic>
        <p:nvPicPr>
          <p:cNvPr id="5" name="Picture 4" descr=" "/>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4343400"/>
            <a:ext cx="3048000" cy="2133600"/>
          </a:xfrm>
          <a:prstGeom prst="rect">
            <a:avLst/>
          </a:prstGeom>
          <a:noFill/>
          <a:ln>
            <a:noFill/>
          </a:ln>
        </p:spPr>
      </p:pic>
      <p:pic>
        <p:nvPicPr>
          <p:cNvPr id="6" name="Picture 5" descr="An Introduction to Grid Systems in Web Design — SitePoin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343400"/>
            <a:ext cx="1927860" cy="2133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629400"/>
          </a:xfrm>
        </p:spPr>
        <p:txBody>
          <a:bodyPr>
            <a:noAutofit/>
          </a:bodyPr>
          <a:lstStyle/>
          <a:p>
            <a:pPr lvl="0" algn="ctr">
              <a:buNone/>
            </a:pPr>
            <a:r>
              <a:rPr lang="en-US" sz="2400" b="1" cap="all" dirty="0">
                <a:ln w="9000" cmpd="sng">
                  <a:solidFill>
                    <a:schemeClr val="accent4">
                      <a:shade val="50000"/>
                      <a:satMod val="120000"/>
                    </a:schemeClr>
                  </a:solidFill>
                  <a:prstDash val="solid"/>
                </a:ln>
                <a:solidFill>
                  <a:schemeClr val="accent6">
                    <a:lumMod val="10000"/>
                  </a:schemeClr>
                </a:solidFill>
                <a:effectLst>
                  <a:reflection blurRad="12700" stA="28000" endPos="45000" dist="1000" dir="5400000" sy="-100000" algn="bl" rotWithShape="0"/>
                </a:effectLst>
                <a:latin typeface="Times New Roman" pitchFamily="18" charset="0"/>
                <a:cs typeface="Times New Roman" pitchFamily="18" charset="0"/>
              </a:rPr>
              <a:t>PROJECT REPORT</a:t>
            </a:r>
            <a:endParaRPr lang="en-US" sz="2400" dirty="0">
              <a:latin typeface="Times New Roman" pitchFamily="18" charset="0"/>
              <a:cs typeface="Times New Roman" pitchFamily="18" charset="0"/>
            </a:endParaRPr>
          </a:p>
          <a:p>
            <a:pPr lvl="0" algn="just"/>
            <a:r>
              <a:rPr lang="en-US" sz="1700" dirty="0">
                <a:latin typeface="Times New Roman" pitchFamily="18" charset="0"/>
                <a:cs typeface="Times New Roman" pitchFamily="18" charset="0"/>
              </a:rPr>
              <a:t>70% of the respondents prefer clothing as their most purchased item.</a:t>
            </a:r>
          </a:p>
          <a:p>
            <a:pPr lvl="0" algn="just"/>
            <a:r>
              <a:rPr lang="en-US" sz="1700" dirty="0">
                <a:latin typeface="Times New Roman" pitchFamily="18" charset="0"/>
                <a:cs typeface="Times New Roman" pitchFamily="18" charset="0"/>
              </a:rPr>
              <a:t>From the survey, we observe that respondents have chosen Traditional shopping over Online shopping with a whopping 73.1% biased support.</a:t>
            </a:r>
          </a:p>
          <a:p>
            <a:pPr lvl="0" algn="just"/>
            <a:r>
              <a:rPr lang="en-US" sz="1700" dirty="0">
                <a:latin typeface="Times New Roman" pitchFamily="18" charset="0"/>
                <a:cs typeface="Times New Roman" pitchFamily="18" charset="0"/>
              </a:rPr>
              <a:t>Most of the respondents have selected personal satisfaction as a reason for buying branded items over other factors such as recognition, value for money, praise from friends, social capability.</a:t>
            </a:r>
          </a:p>
          <a:p>
            <a:pPr lvl="0" algn="just"/>
            <a:r>
              <a:rPr lang="en-US" sz="1700" dirty="0">
                <a:latin typeface="Times New Roman" pitchFamily="18" charset="0"/>
                <a:cs typeface="Times New Roman" pitchFamily="18" charset="0"/>
              </a:rPr>
              <a:t>There is no significant involvement of consumers in hand-me-down sales as the study shows that 77.5% of them have never been part of such sales.</a:t>
            </a:r>
          </a:p>
          <a:p>
            <a:pPr lvl="0" algn="just"/>
            <a:r>
              <a:rPr lang="en-US" sz="1700" dirty="0">
                <a:latin typeface="Times New Roman" pitchFamily="18" charset="0"/>
                <a:cs typeface="Times New Roman" pitchFamily="18" charset="0"/>
              </a:rPr>
              <a:t>From the study, it is found that Automobiles and other goods are most preferred in Second hand buying .</a:t>
            </a:r>
          </a:p>
          <a:p>
            <a:pPr lvl="0" algn="just"/>
            <a:r>
              <a:rPr lang="en-US" sz="1700" dirty="0">
                <a:latin typeface="Times New Roman" pitchFamily="18" charset="0"/>
                <a:cs typeface="Times New Roman" pitchFamily="18" charset="0"/>
              </a:rPr>
              <a:t>Sales representatives have a positive influence on the customers buying decision as it is observed from the survey that 34.4% of the consumers get influenced by the demo given by sales representatives.</a:t>
            </a:r>
          </a:p>
          <a:p>
            <a:pPr lvl="0" algn="just"/>
            <a:r>
              <a:rPr lang="en-US" sz="1700" b="1" dirty="0">
                <a:latin typeface="Times New Roman" pitchFamily="18" charset="0"/>
                <a:cs typeface="Times New Roman" pitchFamily="18" charset="0"/>
              </a:rPr>
              <a:t>Better Quality</a:t>
            </a:r>
            <a:r>
              <a:rPr lang="en-US" sz="1700" dirty="0">
                <a:latin typeface="Times New Roman" pitchFamily="18" charset="0"/>
                <a:cs typeface="Times New Roman" pitchFamily="18" charset="0"/>
              </a:rPr>
              <a:t> in the product is something that customers look for while shifting from one brand to another and the study supports this judgment with 68.8% positive votes.</a:t>
            </a:r>
          </a:p>
          <a:p>
            <a:pPr lvl="0" algn="just"/>
            <a:r>
              <a:rPr lang="en-US" sz="1700" dirty="0">
                <a:latin typeface="Times New Roman" pitchFamily="18" charset="0"/>
                <a:cs typeface="Times New Roman" pitchFamily="18" charset="0"/>
              </a:rPr>
              <a:t>Consumers mainly focus on the diversity of products available and might stop using services from a retailer due to less variety of products.</a:t>
            </a:r>
          </a:p>
          <a:p>
            <a:pPr lvl="0" algn="just"/>
            <a:r>
              <a:rPr lang="en-US" sz="1700" dirty="0">
                <a:latin typeface="Times New Roman" pitchFamily="18" charset="0"/>
                <a:cs typeface="Times New Roman" pitchFamily="18" charset="0"/>
              </a:rPr>
              <a:t>84.9% of the respondents have unanimously agreed that they purchase eco-friendly products and majority of them think that being a responsible citizen it is their duty to protect the environment. </a:t>
            </a:r>
          </a:p>
          <a:p>
            <a:pPr lvl="0" algn="just"/>
            <a:r>
              <a:rPr lang="en-US" sz="1700" dirty="0">
                <a:latin typeface="Times New Roman" pitchFamily="18" charset="0"/>
                <a:cs typeface="Times New Roman" pitchFamily="18" charset="0"/>
              </a:rPr>
              <a:t>From the survey we can say that gender and the time spent on shopping are positively associated. </a:t>
            </a:r>
          </a:p>
          <a:p>
            <a:pPr algn="just">
              <a:buNone/>
            </a:pPr>
            <a:endParaRPr lang="en-US" sz="1400" dirty="0">
              <a:latin typeface="Times New Roman" pitchFamily="18" charset="0"/>
              <a:cs typeface="Times New Roman" pitchFamily="18" charset="0"/>
            </a:endParaRPr>
          </a:p>
        </p:txBody>
      </p:sp>
    </p:spTree>
  </p:cSld>
  <p:clrMapOvr>
    <a:masterClrMapping/>
  </p:clrMapOvr>
  <p:transition spd="slow">
    <p:newsfla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477000"/>
          </a:xfrm>
        </p:spPr>
        <p:txBody>
          <a:bodyPr>
            <a:normAutofit fontScale="70000" lnSpcReduction="20000"/>
          </a:bodyPr>
          <a:lstStyle/>
          <a:p>
            <a:pPr algn="ctr">
              <a:buNone/>
            </a:pPr>
            <a:r>
              <a:rPr lang="en-US" sz="4000" b="1" u="sng" dirty="0">
                <a:latin typeface="Times New Roman" pitchFamily="18" charset="0"/>
                <a:cs typeface="Times New Roman" pitchFamily="18" charset="0"/>
              </a:rPr>
              <a:t>BIBILOGRAPHY</a:t>
            </a:r>
            <a:endParaRPr lang="en-US" sz="4000" dirty="0">
              <a:latin typeface="Times New Roman" pitchFamily="18" charset="0"/>
              <a:cs typeface="Times New Roman" pitchFamily="18" charset="0"/>
            </a:endParaRPr>
          </a:p>
          <a:p>
            <a:pPr>
              <a:buNone/>
            </a:pPr>
            <a:endParaRPr lang="en-US" dirty="0"/>
          </a:p>
          <a:p>
            <a:pPr lvl="0" algn="just"/>
            <a:r>
              <a:rPr lang="en-US" sz="2600" dirty="0" err="1">
                <a:latin typeface="Times New Roman" pitchFamily="18" charset="0"/>
                <a:cs typeface="Times New Roman" pitchFamily="18" charset="0"/>
              </a:rPr>
              <a:t>Shahir</a:t>
            </a:r>
            <a:r>
              <a:rPr lang="en-US" sz="2600" dirty="0">
                <a:latin typeface="Times New Roman" pitchFamily="18" charset="0"/>
                <a:cs typeface="Times New Roman" pitchFamily="18" charset="0"/>
              </a:rPr>
              <a:t> Bhatt &amp; </a:t>
            </a:r>
            <a:r>
              <a:rPr lang="en-US" sz="2600" dirty="0" err="1">
                <a:latin typeface="Times New Roman" pitchFamily="18" charset="0"/>
                <a:cs typeface="Times New Roman" pitchFamily="18" charset="0"/>
              </a:rPr>
              <a:t>Amola</a:t>
            </a:r>
            <a:r>
              <a:rPr lang="en-US" sz="2600" dirty="0">
                <a:latin typeface="Times New Roman" pitchFamily="18" charset="0"/>
                <a:cs typeface="Times New Roman" pitchFamily="18" charset="0"/>
              </a:rPr>
              <a:t> Bhatt through their research paper on Consumer Behavior Towards Packaged Food in Rural Areas: The study examines the relationship between the factors brought out and demographic factors like age and monthly income.</a:t>
            </a:r>
          </a:p>
          <a:p>
            <a:pPr lvl="0" algn="just"/>
            <a:r>
              <a:rPr lang="en-US" sz="2600" dirty="0">
                <a:latin typeface="Times New Roman" pitchFamily="18" charset="0"/>
                <a:cs typeface="Times New Roman" pitchFamily="18" charset="0"/>
              </a:rPr>
              <a:t>“Consumer Attitude Towards Luxury Brands”: An Empirical Study by </a:t>
            </a:r>
            <a:r>
              <a:rPr lang="en-US" sz="2600" dirty="0" err="1">
                <a:latin typeface="Times New Roman" pitchFamily="18" charset="0"/>
                <a:cs typeface="Times New Roman" pitchFamily="18" charset="0"/>
              </a:rPr>
              <a:t>Preeti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Tak</a:t>
            </a:r>
            <a:r>
              <a:rPr lang="en-US" sz="2600" dirty="0">
                <a:latin typeface="Times New Roman" pitchFamily="18" charset="0"/>
                <a:cs typeface="Times New Roman" pitchFamily="18" charset="0"/>
              </a:rPr>
              <a:t> and </a:t>
            </a:r>
            <a:r>
              <a:rPr lang="en-US" sz="2600" dirty="0" err="1">
                <a:latin typeface="Times New Roman" pitchFamily="18" charset="0"/>
                <a:cs typeface="Times New Roman" pitchFamily="18" charset="0"/>
              </a:rPr>
              <a:t>Ashish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Pareek</a:t>
            </a:r>
            <a:r>
              <a:rPr lang="en-US" sz="2600" dirty="0">
                <a:latin typeface="Times New Roman" pitchFamily="18" charset="0"/>
                <a:cs typeface="Times New Roman" pitchFamily="18" charset="0"/>
              </a:rPr>
              <a:t> has established a thought on the relationship between consumer’s need for uniqueness dimensions, fashion consciousness and consumer’s attitude towards luxury brands. </a:t>
            </a:r>
          </a:p>
          <a:p>
            <a:pPr lvl="0" algn="just"/>
            <a:r>
              <a:rPr lang="en-US" sz="2600" dirty="0" err="1">
                <a:latin typeface="Times New Roman" pitchFamily="18" charset="0"/>
                <a:cs typeface="Times New Roman" pitchFamily="18" charset="0"/>
              </a:rPr>
              <a:t>Subadra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S,Murugesan</a:t>
            </a:r>
            <a:r>
              <a:rPr lang="en-US" sz="2600" dirty="0">
                <a:latin typeface="Times New Roman" pitchFamily="18" charset="0"/>
                <a:cs typeface="Times New Roman" pitchFamily="18" charset="0"/>
              </a:rPr>
              <a:t> K M &amp; </a:t>
            </a:r>
            <a:r>
              <a:rPr lang="en-US" sz="2600" dirty="0" err="1">
                <a:latin typeface="Times New Roman" pitchFamily="18" charset="0"/>
                <a:cs typeface="Times New Roman" pitchFamily="18" charset="0"/>
              </a:rPr>
              <a:t>Ganapathi</a:t>
            </a:r>
            <a:r>
              <a:rPr lang="en-US" sz="2600" dirty="0">
                <a:latin typeface="Times New Roman" pitchFamily="18" charset="0"/>
                <a:cs typeface="Times New Roman" pitchFamily="18" charset="0"/>
              </a:rPr>
              <a:t> R (2010) studied “Consumer perceptions &amp; Behavior” and concluded that consumer behavior consists of all human behavior that goes in making purchase decisions.</a:t>
            </a:r>
          </a:p>
          <a:p>
            <a:pPr algn="just">
              <a:buNone/>
            </a:pPr>
            <a:endParaRPr lang="en-US" sz="2600" dirty="0">
              <a:latin typeface="Times New Roman" pitchFamily="18" charset="0"/>
              <a:cs typeface="Times New Roman" pitchFamily="18" charset="0"/>
            </a:endParaRPr>
          </a:p>
          <a:p>
            <a:pPr lvl="0" algn="just"/>
            <a:r>
              <a:rPr lang="en-US" sz="2600" u="sng" dirty="0">
                <a:latin typeface="Times New Roman" pitchFamily="18" charset="0"/>
                <a:cs typeface="Times New Roman" pitchFamily="18" charset="0"/>
                <a:hlinkClick r:id="rId2"/>
              </a:rPr>
              <a:t>https://www.salesmate.io/resources/sales-strategies-revealed-sales-experts/</a:t>
            </a:r>
            <a:endParaRPr lang="en-US" sz="2600" dirty="0">
              <a:latin typeface="Times New Roman" pitchFamily="18" charset="0"/>
              <a:cs typeface="Times New Roman" pitchFamily="18" charset="0"/>
            </a:endParaRPr>
          </a:p>
          <a:p>
            <a:pPr algn="just">
              <a:buNone/>
            </a:pPr>
            <a:r>
              <a:rPr lang="en-US" sz="2600" dirty="0">
                <a:latin typeface="Times New Roman" pitchFamily="18" charset="0"/>
                <a:cs typeface="Times New Roman" pitchFamily="18" charset="0"/>
              </a:rPr>
              <a:t> </a:t>
            </a:r>
          </a:p>
          <a:p>
            <a:pPr lvl="0" algn="just"/>
            <a:r>
              <a:rPr lang="en-US" sz="2600" u="sng" dirty="0">
                <a:latin typeface="Times New Roman" pitchFamily="18" charset="0"/>
                <a:cs typeface="Times New Roman" pitchFamily="18" charset="0"/>
                <a:hlinkClick r:id="rId3"/>
              </a:rPr>
              <a:t>https://www.popoptiq.com/types-of-consumers/</a:t>
            </a:r>
            <a:endParaRPr lang="en-US" sz="2600" dirty="0">
              <a:latin typeface="Times New Roman" pitchFamily="18" charset="0"/>
              <a:cs typeface="Times New Roman" pitchFamily="18" charset="0"/>
            </a:endParaRPr>
          </a:p>
          <a:p>
            <a:pPr algn="just">
              <a:buNone/>
            </a:pPr>
            <a:r>
              <a:rPr lang="en-US" sz="2600" dirty="0">
                <a:latin typeface="Times New Roman" pitchFamily="18" charset="0"/>
                <a:cs typeface="Times New Roman" pitchFamily="18" charset="0"/>
              </a:rPr>
              <a:t> </a:t>
            </a:r>
          </a:p>
          <a:p>
            <a:pPr lvl="0" algn="just"/>
            <a:r>
              <a:rPr lang="en-US" sz="2600" u="sng" dirty="0">
                <a:latin typeface="Times New Roman" pitchFamily="18" charset="0"/>
                <a:cs typeface="Times New Roman" pitchFamily="18" charset="0"/>
                <a:hlinkClick r:id="rId4"/>
              </a:rPr>
              <a:t>https://www.beyondthehedgecreative.com/4-different-types-consumers-market/</a:t>
            </a:r>
            <a:endParaRPr lang="en-US" sz="2600" dirty="0">
              <a:latin typeface="Times New Roman" pitchFamily="18" charset="0"/>
              <a:cs typeface="Times New Roman" pitchFamily="18" charset="0"/>
            </a:endParaRPr>
          </a:p>
          <a:p>
            <a:pPr algn="just">
              <a:buNone/>
            </a:pPr>
            <a:r>
              <a:rPr lang="en-US" sz="2600" dirty="0">
                <a:latin typeface="Times New Roman" pitchFamily="18" charset="0"/>
                <a:cs typeface="Times New Roman" pitchFamily="18" charset="0"/>
              </a:rPr>
              <a:t> </a:t>
            </a:r>
          </a:p>
          <a:p>
            <a:pPr lvl="0" algn="just"/>
            <a:r>
              <a:rPr lang="en-US" sz="2600" u="sng" dirty="0">
                <a:latin typeface="Times New Roman" pitchFamily="18" charset="0"/>
                <a:cs typeface="Times New Roman" pitchFamily="18" charset="0"/>
                <a:hlinkClick r:id="rId5"/>
              </a:rPr>
              <a:t>https://www.omniconvert.com/blog/consumer-behavior-in-marketing-patterns-types-segmentation.html</a:t>
            </a:r>
            <a:endParaRPr lang="en-US" sz="2600" dirty="0">
              <a:latin typeface="Times New Roman" pitchFamily="18" charset="0"/>
              <a:cs typeface="Times New Roman" pitchFamily="18" charset="0"/>
            </a:endParaRPr>
          </a:p>
          <a:p>
            <a:pPr algn="just">
              <a:buNone/>
            </a:pPr>
            <a:r>
              <a:rPr lang="en-US" sz="2600" dirty="0">
                <a:latin typeface="Times New Roman" pitchFamily="18" charset="0"/>
                <a:cs typeface="Times New Roman" pitchFamily="18" charset="0"/>
              </a:rPr>
              <a:t> </a:t>
            </a:r>
          </a:p>
          <a:p>
            <a:pPr lvl="0" algn="just"/>
            <a:r>
              <a:rPr lang="en-US" sz="2600" u="sng" dirty="0">
                <a:latin typeface="Times New Roman" pitchFamily="18" charset="0"/>
                <a:cs typeface="Times New Roman" pitchFamily="18" charset="0"/>
                <a:hlinkClick r:id="rId6"/>
              </a:rPr>
              <a:t>https://medium.com/analytics-for-humans/the-evolution-of-consumer-behavior-in-the-digital-age-917a93c15888</a:t>
            </a:r>
            <a:endParaRPr lang="en-US" sz="2600"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7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9" name="Freeform: Shape 7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Isosceles Triangle 8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descr="Image result for introduction gif">
            <a:extLst>
              <a:ext uri="{FF2B5EF4-FFF2-40B4-BE49-F238E27FC236}">
                <a16:creationId xmlns:a16="http://schemas.microsoft.com/office/drawing/2014/main" id="{D2DF81C1-4C67-4483-892E-799E5F8D494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Image result for thank you gif"/>
          <p:cNvPicPr>
            <a:picLocks noChangeAspect="1" noChangeArrowheads="1" noCrop="1"/>
          </p:cNvPicPr>
          <p:nvPr/>
        </p:nvPicPr>
        <p:blipFill>
          <a:blip r:embed="rId2" cstate="print"/>
          <a:srcRect/>
          <a:stretch>
            <a:fillRect/>
          </a:stretch>
        </p:blipFill>
        <p:spPr bwMode="auto">
          <a:xfrm>
            <a:off x="0" y="0"/>
            <a:ext cx="9175198" cy="6858000"/>
          </a:xfrm>
          <a:prstGeom prst="rect">
            <a:avLst/>
          </a:prstGeom>
          <a:noFill/>
        </p:spPr>
      </p:pic>
    </p:spTree>
    <p:extLst>
      <p:ext uri="{BB962C8B-B14F-4D97-AF65-F5344CB8AC3E}">
        <p14:creationId xmlns:p14="http://schemas.microsoft.com/office/powerpoint/2010/main" val="1721151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a:bodyPr>
          <a:lstStyle/>
          <a:p>
            <a:pPr>
              <a:buNone/>
            </a:pPr>
            <a:r>
              <a:rPr lang="en-US" sz="2400" b="1" u="sng" dirty="0">
                <a:latin typeface="Times New Roman" pitchFamily="18" charset="0"/>
                <a:cs typeface="Times New Roman" pitchFamily="18" charset="0"/>
              </a:rPr>
              <a:t>HISTORY </a:t>
            </a:r>
            <a:r>
              <a:rPr lang="en-US" sz="24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Consumer behavior emerged during 1940 - 1950s as a distinct sub-discipline in the marketing area.</a:t>
            </a:r>
          </a:p>
          <a:p>
            <a:pPr algn="just"/>
            <a:r>
              <a:rPr lang="en-US" sz="1800" dirty="0">
                <a:latin typeface="Times New Roman" pitchFamily="18" charset="0"/>
                <a:cs typeface="Times New Roman" pitchFamily="18" charset="0"/>
              </a:rPr>
              <a:t> In its early years, consumer behavior was heavily influenced by motivation research, which had increased the understanding of customers, and had been used extensively by consultants in the advertising industry and also within the discipline of psychology in the 1920s, '30s and '40s. </a:t>
            </a:r>
          </a:p>
          <a:p>
            <a:pPr algn="just"/>
            <a:r>
              <a:rPr lang="en-US" sz="1800" dirty="0">
                <a:latin typeface="Times New Roman" pitchFamily="18" charset="0"/>
                <a:cs typeface="Times New Roman" pitchFamily="18" charset="0"/>
              </a:rPr>
              <a:t>By the 1950s, marketing began to adopt techniques used by motivation researchers including depth interviews, projective techniques, thematic perception tests and a range of qualitative and </a:t>
            </a:r>
            <a:r>
              <a:rPr lang="en-US" sz="1800" dirty="0">
                <a:latin typeface="Times New Roman" pitchFamily="18" charset="0"/>
                <a:cs typeface="Times New Roman" pitchFamily="18" charset="0"/>
                <a:hlinkClick r:id="rId2" tooltip="Quantitative research"/>
              </a:rPr>
              <a:t>quantitative research</a:t>
            </a:r>
            <a:r>
              <a:rPr lang="en-US" sz="1800" dirty="0">
                <a:latin typeface="Times New Roman" pitchFamily="18" charset="0"/>
                <a:cs typeface="Times New Roman" pitchFamily="18" charset="0"/>
              </a:rPr>
              <a:t> methods.</a:t>
            </a:r>
          </a:p>
          <a:p>
            <a:endParaRPr lang="en-US" sz="1100" dirty="0"/>
          </a:p>
        </p:txBody>
      </p:sp>
      <p:pic>
        <p:nvPicPr>
          <p:cNvPr id="4" name="Picture 3" descr="img6.jpg"/>
          <p:cNvPicPr>
            <a:picLocks noChangeAspect="1"/>
          </p:cNvPicPr>
          <p:nvPr/>
        </p:nvPicPr>
        <p:blipFill>
          <a:blip r:embed="rId3" cstate="print"/>
          <a:srcRect b="6835"/>
          <a:stretch>
            <a:fillRect/>
          </a:stretch>
        </p:blipFill>
        <p:spPr>
          <a:xfrm>
            <a:off x="1600200" y="3406637"/>
            <a:ext cx="5334000" cy="3138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u="sng" dirty="0">
                <a:latin typeface="Times New Roman" pitchFamily="18" charset="0"/>
                <a:cs typeface="Times New Roman" pitchFamily="18" charset="0"/>
              </a:rPr>
              <a:t>EVOLUTION</a:t>
            </a:r>
            <a:endParaRPr lang="en-US" u="sng"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630680"/>
            <a:ext cx="3657600" cy="2103120"/>
          </a:xfrm>
          <a:prstGeom prst="rect">
            <a:avLst/>
          </a:prstGeom>
          <a:noFill/>
          <a:ln w="9525">
            <a:noFill/>
            <a:miter lim="800000"/>
            <a:headEnd/>
            <a:tailEnd/>
          </a:ln>
          <a:effectLst/>
        </p:spPr>
      </p:pic>
      <p:pic>
        <p:nvPicPr>
          <p:cNvPr id="1028" name="Picture 4" descr="Image result for britannia biscuit GIF"/>
          <p:cNvPicPr>
            <a:picLocks noChangeAspect="1" noChangeArrowheads="1" noCrop="1"/>
          </p:cNvPicPr>
          <p:nvPr/>
        </p:nvPicPr>
        <p:blipFill>
          <a:blip r:embed="rId3" cstate="print"/>
          <a:srcRect/>
          <a:stretch>
            <a:fillRect/>
          </a:stretch>
        </p:blipFill>
        <p:spPr bwMode="auto">
          <a:xfrm>
            <a:off x="4114800" y="1676400"/>
            <a:ext cx="4226986" cy="4572000"/>
          </a:xfrm>
          <a:prstGeom prst="rect">
            <a:avLst/>
          </a:prstGeom>
          <a:noFill/>
        </p:spPr>
      </p:pic>
      <p:pic>
        <p:nvPicPr>
          <p:cNvPr id="1030" name="Picture 6" descr="Image result for britannia biscuit"/>
          <p:cNvPicPr>
            <a:picLocks noChangeAspect="1" noChangeArrowheads="1"/>
          </p:cNvPicPr>
          <p:nvPr/>
        </p:nvPicPr>
        <p:blipFill>
          <a:blip r:embed="rId4" cstate="print"/>
          <a:srcRect/>
          <a:stretch>
            <a:fillRect/>
          </a:stretch>
        </p:blipFill>
        <p:spPr bwMode="auto">
          <a:xfrm>
            <a:off x="457200" y="3733800"/>
            <a:ext cx="3657600" cy="253746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8600"/>
            <a:ext cx="7886700" cy="5948363"/>
          </a:xfrm>
        </p:spPr>
        <p:txBody>
          <a:bodyPr/>
          <a:lstStyle/>
          <a:p>
            <a:pPr>
              <a:buNone/>
            </a:pPr>
            <a:r>
              <a:rPr lang="en-US" sz="2400" b="1" u="sng" dirty="0">
                <a:latin typeface="Times New Roman" pitchFamily="18" charset="0"/>
                <a:cs typeface="Times New Roman" pitchFamily="18" charset="0"/>
              </a:rPr>
              <a:t>BUYER'S DECISION-MAKING PROCESS</a:t>
            </a:r>
            <a:r>
              <a:rPr lang="en-US" sz="2400" b="1"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Though there are many factors influencing buyer’s decisions, the final result of purchase may be the result of a single factor or due to several factors.</a:t>
            </a:r>
          </a:p>
          <a:p>
            <a:pPr algn="just"/>
            <a:r>
              <a:rPr lang="en-US" sz="1800" dirty="0">
                <a:latin typeface="Times New Roman" pitchFamily="18" charset="0"/>
                <a:cs typeface="Times New Roman" pitchFamily="18" charset="0"/>
              </a:rPr>
              <a:t>Consumer’s decision-making process involves recognizing the need, search for information, evaluation of alternative, purchase decision, and post-purchase behavior. </a:t>
            </a:r>
          </a:p>
          <a:p>
            <a:pPr algn="just"/>
            <a:r>
              <a:rPr lang="en-US" sz="1800" dirty="0">
                <a:latin typeface="Times New Roman" pitchFamily="18" charset="0"/>
                <a:cs typeface="Times New Roman" pitchFamily="18" charset="0"/>
              </a:rPr>
              <a:t>So the decisions can be made before the purchase, during the purchase of a product /service and after purchase.</a:t>
            </a:r>
          </a:p>
          <a:p>
            <a:endParaRPr lang="en-US" dirty="0"/>
          </a:p>
        </p:txBody>
      </p:sp>
      <p:pic>
        <p:nvPicPr>
          <p:cNvPr id="4" name="Image1"/>
          <p:cNvPicPr/>
          <p:nvPr/>
        </p:nvPicPr>
        <p:blipFill>
          <a:blip r:embed="rId2" cstate="print"/>
          <a:srcRect/>
          <a:stretch/>
        </p:blipFill>
        <p:spPr>
          <a:xfrm>
            <a:off x="2133600" y="2971800"/>
            <a:ext cx="4914900" cy="3657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6817</Words>
  <Application>Microsoft Office PowerPoint</Application>
  <PresentationFormat>On-screen Show (4:3)</PresentationFormat>
  <Paragraphs>352</Paragraphs>
  <Slides>62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Bookman Old Style</vt:lpstr>
      <vt:lpstr>Calibri</vt:lpstr>
      <vt:lpstr>Calibri Light</vt:lpstr>
      <vt:lpstr>David</vt:lpstr>
      <vt:lpstr>FrankRuehl</vt:lpstr>
      <vt:lpstr>Narkisim</vt:lpstr>
      <vt:lpstr>Times New Roman</vt:lpstr>
      <vt:lpstr>Wingdings</vt:lpstr>
      <vt:lpstr>Office Theme</vt:lpstr>
      <vt:lpstr>A  STUDY       ON CONSUMER BEHAVIOUR DURING PURCHASES  </vt:lpstr>
      <vt:lpstr>CONTENTS</vt:lpstr>
      <vt:lpstr>PowerPoint Presentation</vt:lpstr>
      <vt:lpstr>PowerPoint Presentation</vt:lpstr>
      <vt:lpstr>PowerPoint Presentation</vt:lpstr>
      <vt:lpstr>WHAT IS CONSUMER BEHAVIOUR ? </vt:lpstr>
      <vt:lpstr>PowerPoint Presentation</vt:lpstr>
      <vt:lpstr>EVOLUTION</vt:lpstr>
      <vt:lpstr>PowerPoint Presentation</vt:lpstr>
      <vt:lpstr>PowerPoint Presentation</vt:lpstr>
      <vt:lpstr>FACTORS</vt:lpstr>
      <vt:lpstr>PERSONAL FACTORS : &gt;Another important factor is personal factor It involves occupation, age, gender, lifestyle, income levels, personality traits, etc., which show major influence on the buyer’s behavior.  &gt;Personality traits such as characteristics, interests, beliefs, and attitudes influence a person to take the decision of purchase or not.</vt:lpstr>
      <vt:lpstr>CULTURAL FACTORS : </vt:lpstr>
      <vt:lpstr>SOCIAL FACTORS :  &gt; Various social factors show influence on the consumer behavior. Every individual follows the culture and trend of their society and hence they may be influenced by the various factors such as status, role in the society and reference groups.  &gt; Depending on the societal status, individual need and influence of social groups, consumer behavior is determined and this is beneficial for businesses. </vt:lpstr>
      <vt:lpstr>PowerPoint Presentation</vt:lpstr>
      <vt:lpstr>SALES AND MARKETING</vt:lpstr>
      <vt:lpstr>PowerPoint Presentation</vt:lpstr>
      <vt:lpstr>PowerPoint Presentation</vt:lpstr>
      <vt:lpstr>OBJECTIVES</vt:lpstr>
      <vt:lpstr>OBJECTIVES</vt:lpstr>
      <vt:lpstr>METHODOLOGY </vt:lpstr>
      <vt:lpstr>PowerPoint Presentation</vt:lpstr>
      <vt:lpstr>PowerPoint Presentation</vt:lpstr>
      <vt:lpstr>FREQUENCY TABLES,  PIE CHARTS ,  AND   BAR GRAPHS </vt:lpstr>
      <vt:lpstr> 1.AGE   1) 13-23          2) 24-34      3) 35-45     4) 46 and above </vt:lpstr>
      <vt:lpstr>2.GENDER    1) Female  2) Male            3) Others </vt:lpstr>
      <vt:lpstr>3 .OCCUPATION  1) Self –employed 2) Private employee 3) Government employee      4) Student  5) Home maker 6) Others </vt:lpstr>
      <vt:lpstr>4. Marital status        1) Married  2) Unmarried </vt:lpstr>
      <vt:lpstr>5. Monthly income of your family       1) Below 20000    2) 20000-50000     3) 50000-90000      4) Above 90000 </vt:lpstr>
      <vt:lpstr>6. What is the average time you spend on purchasing a product 1) Less than 30 min  2) 30min-1hr  3) 1hr - 2hrs   4) More than 2hrs   </vt:lpstr>
      <vt:lpstr>7. What are the sources of information that influence your buying decisions to catch-up with life trends ( more than one option can be selected )     1) Family and friends  2) Past experience    3) Advertisements       4)Social media and internet  5) Celebrity endorsements    6) Personal interest  7) None of the above</vt:lpstr>
      <vt:lpstr>PowerPoint Presentation</vt:lpstr>
      <vt:lpstr>8. What would you do if you come across an advertisement of new item?       1) Enquire about it            2) Try to purchase immediately                 3) Ignore </vt:lpstr>
      <vt:lpstr>9.What are the factors that are most important to you while shopping?        (more than one option can be selected)       1) Personal factors   2) Psychological factors   3) Traditional factors         4) Social factors    5)None of the above </vt:lpstr>
      <vt:lpstr>10. Why do you prefer branded items ? 1) Recognition   2) Satisfaction  3) Value for money 4) Praise from friends  5) Social capability  </vt:lpstr>
      <vt:lpstr>11. Have you ever been a part of Hand -me -down*  sales ? (*Hand-me-down – Goods transferred informally between friends and family for free)       1) Yes    2) No   </vt:lpstr>
      <vt:lpstr>12.Which of the following goods do you usually prefer in second hand buying (more than one option can be selected):   1) Electronics       2) Automobiles  3) Travel Essentials    4) Home Essentials  5) Others </vt:lpstr>
      <vt:lpstr>13. Do you always purchase the product that you decide on or do you get influenced by the sales representatives?  1) Yes, I get influenced by the sales representatives  2) Depends on the demo given by the sales representative  3) No, I’m mentally prepared  4) Cannot answer </vt:lpstr>
      <vt:lpstr>14.What are the major factors that make you stop using services from a particular retailer   (Only one option to be selected) 1) Not satisfied with the shop’s service 2) Has less variety of products 3) Is not convenient with parking lot 4) Is not convenient with shop location 5) Unreasonable prices or service fees 6) Not satisfied with the staff  </vt:lpstr>
      <vt:lpstr>15. Why do you buy eco friendly products? 1)  Eco-Friendly products enhance quality of life 2)  Potential increase of the product value 3)  Getting high level of satisfaction 4)  As a responsible citizen, it is my duty to protect environment 5)  Not applicable   </vt:lpstr>
      <vt:lpstr>16. Please mark your level of agreement with the following statements       1-Stongly Agree    2- Agree     3- Neutral       4- Disagree    5-Strongly Disagree   </vt:lpstr>
      <vt:lpstr>STATISTICAL ANALYSIS , TABULATIONS AND  CHI - SQUARE TESTS (with and without pooling)</vt:lpstr>
      <vt:lpstr>1. GENDER * WHAT IS THE AVERAGE TIME YOU SPEND ON PURCHASING A PRODUCT :  Null Hypothesis (H0) : There is no association between gender of people and the average time they spend on shopping. Alternative Hypothesis (H1) : There is association between gender of people and the average time they spend on shopping. </vt:lpstr>
      <vt:lpstr>PowerPoint Presentation</vt:lpstr>
      <vt:lpstr>2. CATEGORIES YOU SHOP MOST OFTEN * WHICH FACTORS INFLUENCE YOU THE MOST WHILE CHOOSING PRODUCTS_NEW ARRIVALS :   Null Hypothesis (H0) : There is no association between the categories that consumers shop most often and the influence of a factor like new arrivals while choosing products. Alternative Hypothesis (H1) : There is association between the categories that consumers shop most often and the influence of a factor like new arrivals while choosing products. </vt:lpstr>
      <vt:lpstr>PowerPoint Presentation</vt:lpstr>
      <vt:lpstr>3. WHAT IS THE AVERAGE TIME YOU SPEND ON SHOPPING  * WHICH MODE OF SHOPPING DO YOU USUALLY PREFER : Null Hypothesis (H0) : There is no association between the average time spent on shopping and the mode of shopping preferred by consumers. Alternative Hypothesis (H1) : There is association between the average time spent on shopping and the mode of shopping preferred by consumers. BEFORE POOLING: </vt:lpstr>
      <vt:lpstr>Since 1 cell has expected count less than 5, we perform the method of pooling . Therefore, we pool 3rd &amp; 4th  rows.  AFTER POOLING :  </vt:lpstr>
      <vt:lpstr>CONCLUSION : From the above table, we observe that the value of p &gt;0.05 i.e.,( 0.226 &gt; 0.05). Therefore, we accept the Null Hypothesis and conclude that there is no association between the average time spent on shopping and the mode of shopping preferred by consumers. </vt:lpstr>
      <vt:lpstr>4. AGE * BRAND NAME INFLUENCES PURCHASE DECISIONS :  Null Hypothesis (H0) : There is no association between age of people and the influence of brand name on their purchase decisions .  Alternative Hypothesis (H1) : There is association between age of people and the influence of brand name on their purchase decisions .   BEFORE POOLING : </vt:lpstr>
      <vt:lpstr>PowerPoint Presentation</vt:lpstr>
      <vt:lpstr>PowerPoint Presentation</vt:lpstr>
      <vt:lpstr>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CONSUMER BEHAVIOUR DURING PURCHASES</dc:title>
  <dc:creator>kavitha Rayi</dc:creator>
  <cp:lastModifiedBy>kavitha Rayi</cp:lastModifiedBy>
  <cp:revision>106</cp:revision>
  <dcterms:created xsi:type="dcterms:W3CDTF">2020-02-22T05:52:11Z</dcterms:created>
  <dcterms:modified xsi:type="dcterms:W3CDTF">2020-07-28T08:24:48Z</dcterms:modified>
</cp:coreProperties>
</file>